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2" r:id="rId4"/>
    <p:sldId id="271" r:id="rId5"/>
    <p:sldId id="268" r:id="rId6"/>
    <p:sldId id="264" r:id="rId7"/>
    <p:sldId id="267" r:id="rId8"/>
    <p:sldId id="270" r:id="rId9"/>
    <p:sldId id="265" r:id="rId10"/>
    <p:sldId id="273" r:id="rId11"/>
    <p:sldId id="266" r:id="rId12"/>
    <p:sldId id="272" r:id="rId13"/>
    <p:sldId id="259" r:id="rId14"/>
    <p:sldId id="269"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CC99"/>
    <a:srgbClr val="66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432" autoAdjust="0"/>
    <p:restoredTop sz="94660"/>
  </p:normalViewPr>
  <p:slideViewPr>
    <p:cSldViewPr>
      <p:cViewPr varScale="1">
        <p:scale>
          <a:sx n="42" d="100"/>
          <a:sy n="42" d="100"/>
        </p:scale>
        <p:origin x="-7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00346-5C0D-4701-99D4-7F4147CA726C}" type="datetimeFigureOut">
              <a:rPr lang="en-US" smtClean="0"/>
              <a:pPr/>
              <a:t>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648F9-1902-4714-B4FE-34BB3790D019}" type="slidenum">
              <a:rPr lang="en-US" smtClean="0"/>
              <a:pPr/>
              <a:t>‹#›</a:t>
            </a:fld>
            <a:endParaRPr lang="en-US"/>
          </a:p>
        </p:txBody>
      </p:sp>
    </p:spTree>
    <p:extLst>
      <p:ext uri="{BB962C8B-B14F-4D97-AF65-F5344CB8AC3E}">
        <p14:creationId xmlns:p14="http://schemas.microsoft.com/office/powerpoint/2010/main" val="357877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648F9-1902-4714-B4FE-34BB3790D01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DODc"/>
          <p:cNvPicPr>
            <a:picLocks noChangeAspect="1" noChangeArrowheads="1"/>
          </p:cNvPicPr>
          <p:nvPr userDrawn="1"/>
        </p:nvPicPr>
        <p:blipFill>
          <a:blip r:embed="rId2" cstate="print"/>
          <a:srcRect/>
          <a:stretch>
            <a:fillRect/>
          </a:stretch>
        </p:blipFill>
        <p:spPr bwMode="auto">
          <a:xfrm>
            <a:off x="70711" y="5362575"/>
            <a:ext cx="925379" cy="914400"/>
          </a:xfrm>
          <a:prstGeom prst="rect">
            <a:avLst/>
          </a:prstGeom>
          <a:noFill/>
        </p:spPr>
      </p:pic>
      <p:sp>
        <p:nvSpPr>
          <p:cNvPr id="6" name="Rectangle 3"/>
          <p:cNvSpPr txBox="1">
            <a:spLocks noChangeArrowheads="1"/>
          </p:cNvSpPr>
          <p:nvPr userDrawn="1"/>
        </p:nvSpPr>
        <p:spPr bwMode="auto">
          <a:xfrm>
            <a:off x="1981200" y="5638800"/>
            <a:ext cx="6705600" cy="914400"/>
          </a:xfrm>
          <a:prstGeom prst="rect">
            <a:avLst/>
          </a:prstGeom>
          <a:noFill/>
          <a:ln w="9525">
            <a:noFill/>
            <a:miter lim="800000"/>
            <a:headEnd/>
            <a:tailEnd/>
          </a:ln>
          <a:effectLst/>
        </p:spPr>
        <p:txBody>
          <a:bodyPr/>
          <a:lstStyle/>
          <a:p>
            <a:pPr algn="ctr">
              <a:spcBef>
                <a:spcPct val="20000"/>
              </a:spcBef>
              <a:defRPr/>
            </a:pPr>
            <a:r>
              <a:rPr lang="en-US" sz="2000" kern="0" dirty="0">
                <a:solidFill>
                  <a:srgbClr val="000000"/>
                </a:solidFill>
                <a:latin typeface="Arial"/>
              </a:rPr>
              <a:t>Overall classification is</a:t>
            </a:r>
          </a:p>
          <a:p>
            <a:pPr algn="ctr" fontAlgn="base">
              <a:spcBef>
                <a:spcPct val="0"/>
              </a:spcBef>
              <a:spcAft>
                <a:spcPct val="0"/>
              </a:spcAft>
            </a:pPr>
            <a:r>
              <a:rPr lang="en-US" sz="2000" b="1" dirty="0">
                <a:solidFill>
                  <a:srgbClr val="008000"/>
                </a:solidFill>
                <a:latin typeface="Arial" pitchFamily="34" charset="0"/>
              </a:rPr>
              <a:t>UNCLASSIFIED//FOR OFFICIAL USE ONLY//</a:t>
            </a:r>
          </a:p>
        </p:txBody>
      </p:sp>
      <p:pic>
        <p:nvPicPr>
          <p:cNvPr id="8" name="Picture 6" descr="120px-USAID-Seal_svg.png"/>
          <p:cNvPicPr>
            <a:picLocks noChangeAspect="1"/>
          </p:cNvPicPr>
          <p:nvPr userDrawn="1"/>
        </p:nvPicPr>
        <p:blipFill>
          <a:blip r:embed="rId3" cstate="print"/>
          <a:srcRect/>
          <a:stretch>
            <a:fillRect/>
          </a:stretch>
        </p:blipFill>
        <p:spPr bwMode="auto">
          <a:xfrm>
            <a:off x="76200" y="4143375"/>
            <a:ext cx="914400" cy="914400"/>
          </a:xfrm>
          <a:prstGeom prst="rect">
            <a:avLst/>
          </a:prstGeom>
          <a:noFill/>
          <a:ln w="9525">
            <a:noFill/>
            <a:miter lim="800000"/>
            <a:headEnd/>
            <a:tailEnd/>
          </a:ln>
        </p:spPr>
      </p:pic>
      <p:pic>
        <p:nvPicPr>
          <p:cNvPr id="9" name="Picture 8" descr="140px-US-DeptOfJustice-Seal_svg.png"/>
          <p:cNvPicPr>
            <a:picLocks noChangeAspect="1"/>
          </p:cNvPicPr>
          <p:nvPr userDrawn="1"/>
        </p:nvPicPr>
        <p:blipFill>
          <a:blip r:embed="rId4" cstate="print"/>
          <a:srcRect/>
          <a:stretch>
            <a:fillRect/>
          </a:stretch>
        </p:blipFill>
        <p:spPr bwMode="auto">
          <a:xfrm>
            <a:off x="76200" y="2924175"/>
            <a:ext cx="914400" cy="914400"/>
          </a:xfrm>
          <a:prstGeom prst="rect">
            <a:avLst/>
          </a:prstGeom>
          <a:noFill/>
          <a:ln w="9525">
            <a:noFill/>
            <a:miter lim="800000"/>
            <a:headEnd/>
            <a:tailEnd/>
          </a:ln>
        </p:spPr>
      </p:pic>
      <p:pic>
        <p:nvPicPr>
          <p:cNvPr id="10" name="Picture 9" descr="140px-Department_of_state_svg.png"/>
          <p:cNvPicPr>
            <a:picLocks noChangeAspect="1"/>
          </p:cNvPicPr>
          <p:nvPr userDrawn="1"/>
        </p:nvPicPr>
        <p:blipFill>
          <a:blip r:embed="rId5" cstate="print"/>
          <a:srcRect/>
          <a:stretch>
            <a:fillRect/>
          </a:stretch>
        </p:blipFill>
        <p:spPr bwMode="auto">
          <a:xfrm>
            <a:off x="76200" y="485775"/>
            <a:ext cx="914400" cy="914400"/>
          </a:xfrm>
          <a:prstGeom prst="rect">
            <a:avLst/>
          </a:prstGeom>
          <a:noFill/>
          <a:ln w="9525">
            <a:noFill/>
            <a:miter lim="800000"/>
            <a:headEnd/>
            <a:tailEnd/>
          </a:ln>
        </p:spPr>
      </p:pic>
      <p:pic>
        <p:nvPicPr>
          <p:cNvPr id="11" name="Picture 10" descr="140px-US-DeptOfAgriculture-Seal2_svg.png"/>
          <p:cNvPicPr>
            <a:picLocks noChangeAspect="1"/>
          </p:cNvPicPr>
          <p:nvPr userDrawn="1"/>
        </p:nvPicPr>
        <p:blipFill>
          <a:blip r:embed="rId6" cstate="print"/>
          <a:srcRect/>
          <a:stretch>
            <a:fillRect/>
          </a:stretch>
        </p:blipFill>
        <p:spPr bwMode="auto">
          <a:xfrm>
            <a:off x="76200" y="1704975"/>
            <a:ext cx="914400" cy="914400"/>
          </a:xfrm>
          <a:prstGeom prst="rect">
            <a:avLst/>
          </a:prstGeom>
          <a:noFill/>
          <a:ln w="9525">
            <a:noFill/>
            <a:miter lim="800000"/>
            <a:headEnd/>
            <a:tailEnd/>
          </a:ln>
        </p:spPr>
      </p:pic>
      <p:sp>
        <p:nvSpPr>
          <p:cNvPr id="25" name="Text Placeholder 24"/>
          <p:cNvSpPr>
            <a:spLocks noGrp="1"/>
          </p:cNvSpPr>
          <p:nvPr>
            <p:ph type="body" sz="quarter" idx="12" hasCustomPrompt="1"/>
          </p:nvPr>
        </p:nvSpPr>
        <p:spPr>
          <a:xfrm>
            <a:off x="4521678" y="2442724"/>
            <a:ext cx="4572000" cy="1595876"/>
          </a:xfrm>
        </p:spPr>
        <p:txBody>
          <a:bodyPr anchor="ctr">
            <a:normAutofit/>
          </a:bodyPr>
          <a:lstStyle>
            <a:lvl1pPr marL="342900" marR="0" indent="-342900" algn="r" defTabSz="914400" rtl="0" eaLnBrk="1" fontAlgn="auto" latinLnBrk="0" hangingPunct="1">
              <a:lnSpc>
                <a:spcPct val="100000"/>
              </a:lnSpc>
              <a:spcBef>
                <a:spcPts val="0"/>
              </a:spcBef>
              <a:spcAft>
                <a:spcPts val="0"/>
              </a:spcAft>
              <a:buClrTx/>
              <a:buSzTx/>
              <a:buFont typeface="Arial" pitchFamily="34" charset="0"/>
              <a:buNone/>
              <a:tabLst/>
              <a:defRPr sz="2800" b="1" baseline="0"/>
            </a:lvl1pPr>
          </a:lstStyle>
          <a:p>
            <a:pPr lvl="0"/>
            <a:r>
              <a:rPr lang="en-US" dirty="0" smtClean="0"/>
              <a:t>Click to Add Title</a:t>
            </a:r>
          </a:p>
          <a:p>
            <a:pPr lvl="0" algn="r">
              <a:spcBef>
                <a:spcPts val="600"/>
              </a:spcBef>
            </a:pPr>
            <a:r>
              <a:rPr lang="en-US" sz="2400" b="1" dirty="0" smtClean="0"/>
              <a:t>Subtitle</a:t>
            </a:r>
          </a:p>
          <a:p>
            <a:pPr lvl="0" algn="r">
              <a:spcBef>
                <a:spcPts val="600"/>
              </a:spcBef>
            </a:pPr>
            <a:r>
              <a:rPr lang="en-US" sz="2400" b="1" dirty="0" smtClean="0"/>
              <a:t>Date</a:t>
            </a:r>
          </a:p>
        </p:txBody>
      </p:sp>
      <p:pic>
        <p:nvPicPr>
          <p:cNvPr id="13" name="Picture 12" descr="CJTF-101_Logo_Final_KMO_100611_U[1].TIF"/>
          <p:cNvPicPr>
            <a:picLocks noChangeAspect="1"/>
          </p:cNvPicPr>
          <p:nvPr userDrawn="1"/>
        </p:nvPicPr>
        <p:blipFill>
          <a:blip r:embed="rId7" cstate="print"/>
          <a:stretch>
            <a:fillRect/>
          </a:stretch>
        </p:blipFill>
        <p:spPr>
          <a:xfrm>
            <a:off x="1066800" y="1588009"/>
            <a:ext cx="3600780" cy="36007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Final Slide">
    <p:spTree>
      <p:nvGrpSpPr>
        <p:cNvPr id="1" name=""/>
        <p:cNvGrpSpPr/>
        <p:nvPr/>
      </p:nvGrpSpPr>
      <p:grpSpPr>
        <a:xfrm>
          <a:off x="0" y="0"/>
          <a:ext cx="0" cy="0"/>
          <a:chOff x="0" y="0"/>
          <a:chExt cx="0" cy="0"/>
        </a:xfrm>
      </p:grpSpPr>
      <p:sp>
        <p:nvSpPr>
          <p:cNvPr id="32" name="Rectangle 38"/>
          <p:cNvSpPr>
            <a:spLocks noChangeArrowheads="1"/>
          </p:cNvSpPr>
          <p:nvPr/>
        </p:nvSpPr>
        <p:spPr bwMode="auto">
          <a:xfrm>
            <a:off x="2860379" y="5434012"/>
            <a:ext cx="3411538" cy="585788"/>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i="1" dirty="0">
                <a:effectLst>
                  <a:outerShdw blurRad="38100" dist="38100" dir="2700000" algn="tl">
                    <a:srgbClr val="C0C0C0"/>
                  </a:outerShdw>
                </a:effectLst>
                <a:latin typeface="Arial" pitchFamily="34" charset="0"/>
              </a:rPr>
              <a:t>…With Destiny!”</a:t>
            </a:r>
          </a:p>
        </p:txBody>
      </p:sp>
      <p:sp>
        <p:nvSpPr>
          <p:cNvPr id="35" name="Rectangle 32"/>
          <p:cNvSpPr>
            <a:spLocks noChangeArrowheads="1"/>
          </p:cNvSpPr>
          <p:nvPr userDrawn="1"/>
        </p:nvSpPr>
        <p:spPr bwMode="auto">
          <a:xfrm>
            <a:off x="2039816" y="838200"/>
            <a:ext cx="5362558" cy="585418"/>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i="1" dirty="0">
                <a:effectLst>
                  <a:outerShdw blurRad="38100" dist="38100" dir="2700000" algn="tl">
                    <a:srgbClr val="C0C0C0"/>
                  </a:outerShdw>
                </a:effectLst>
                <a:latin typeface="Arial" pitchFamily="34" charset="0"/>
              </a:rPr>
              <a:t>“We have A Rendezvous…</a:t>
            </a:r>
          </a:p>
        </p:txBody>
      </p:sp>
      <p:sp>
        <p:nvSpPr>
          <p:cNvPr id="5" name="Rectangle 28"/>
          <p:cNvSpPr>
            <a:spLocks noChangeArrowheads="1"/>
          </p:cNvSpPr>
          <p:nvPr userDrawn="1"/>
        </p:nvSpPr>
        <p:spPr bwMode="auto">
          <a:xfrm>
            <a:off x="0" y="2912"/>
            <a:ext cx="4572000" cy="246221"/>
          </a:xfrm>
          <a:prstGeom prst="rect">
            <a:avLst/>
          </a:prstGeom>
          <a:noFill/>
          <a:ln w="9525" algn="ctr">
            <a:noFill/>
            <a:miter lim="800000"/>
            <a:headEnd/>
            <a:tailEnd/>
          </a:ln>
          <a:effectLst/>
        </p:spPr>
        <p:txBody>
          <a:bodyPr anchor="ctr">
            <a:spAutoFit/>
          </a:bodyPr>
          <a:lstStyle/>
          <a:p>
            <a:pP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sp>
        <p:nvSpPr>
          <p:cNvPr id="6" name="Rectangle 29"/>
          <p:cNvSpPr>
            <a:spLocks noChangeArrowheads="1"/>
          </p:cNvSpPr>
          <p:nvPr userDrawn="1"/>
        </p:nvSpPr>
        <p:spPr bwMode="auto">
          <a:xfrm>
            <a:off x="4572000" y="6621304"/>
            <a:ext cx="4572000" cy="246221"/>
          </a:xfrm>
          <a:prstGeom prst="rect">
            <a:avLst/>
          </a:prstGeom>
          <a:noFill/>
          <a:ln w="9525" algn="ctr">
            <a:noFill/>
            <a:miter lim="800000"/>
            <a:headEnd/>
            <a:tailEnd/>
          </a:ln>
          <a:effectLst/>
        </p:spPr>
        <p:txBody>
          <a:bodyPr anchor="b">
            <a:spAutoFit/>
          </a:bodyPr>
          <a:lstStyle/>
          <a:p>
            <a:pPr algn="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pic>
        <p:nvPicPr>
          <p:cNvPr id="8" name="Picture 7" descr="CJTF-101_Logo_Final_KMO_100611_U[1].TIF"/>
          <p:cNvPicPr>
            <a:picLocks noChangeAspect="1"/>
          </p:cNvPicPr>
          <p:nvPr userDrawn="1"/>
        </p:nvPicPr>
        <p:blipFill>
          <a:blip r:embed="rId2" cstate="print"/>
          <a:stretch>
            <a:fillRect/>
          </a:stretch>
        </p:blipFill>
        <p:spPr>
          <a:xfrm>
            <a:off x="2713756" y="1570756"/>
            <a:ext cx="3681984" cy="36819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84513" cy="8382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733800" y="1447800"/>
            <a:ext cx="5257800" cy="4938713"/>
          </a:xfrm>
        </p:spPr>
        <p:txBody>
          <a:bodyPr>
            <a:normAutofit/>
          </a:bodyPr>
          <a:lstStyle>
            <a:lvl1pPr marL="233363" indent="-233363">
              <a:defRPr sz="2600"/>
            </a:lvl1pPr>
            <a:lvl2pPr marL="519113" indent="-285750">
              <a:buFont typeface="Wingdings" pitchFamily="2" charset="2"/>
              <a:buChar char="Ø"/>
              <a:defRPr sz="2400"/>
            </a:lvl2pPr>
            <a:lvl3pPr marL="804863" indent="-228600">
              <a:buFont typeface="Arial" pitchFamily="34" charset="0"/>
              <a:buChar char="–"/>
              <a:defRPr sz="2000"/>
            </a:lvl3pPr>
            <a:lvl4pPr marL="1030288" indent="-228600">
              <a:buFont typeface="Wingdings" pitchFamily="2" charset="2"/>
              <a:buChar char="§"/>
              <a:defRPr sz="1800"/>
            </a:lvl4pPr>
            <a:lvl5pPr marL="1262063" indent="-228600">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86000"/>
            <a:ext cx="3084513" cy="4100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1381125" y="276225"/>
            <a:ext cx="7762875" cy="819150"/>
          </a:xfrm>
        </p:spPr>
        <p:txBody>
          <a:bodyPr anchor="ctr">
            <a:normAutofit/>
          </a:bodyPr>
          <a:lstStyle>
            <a:lvl1pPr algn="r">
              <a:buNone/>
              <a:defRPr sz="2800" b="1"/>
            </a:lvl1pPr>
          </a:lstStyle>
          <a:p>
            <a:pPr lvl="0"/>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15692"/>
            <a:ext cx="8534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6096000"/>
            <a:ext cx="8534400" cy="3559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quarter" idx="10" hasCustomPrompt="1"/>
          </p:nvPr>
        </p:nvSpPr>
        <p:spPr>
          <a:xfrm>
            <a:off x="1381125" y="276225"/>
            <a:ext cx="7762875" cy="819150"/>
          </a:xfrm>
        </p:spPr>
        <p:txBody>
          <a:bodyPr anchor="ctr">
            <a:normAutofit/>
          </a:bodyPr>
          <a:lstStyle>
            <a:lvl1pPr algn="r">
              <a:buNone/>
              <a:defRPr sz="2800" b="1"/>
            </a:lvl1pPr>
          </a:lstStyle>
          <a:p>
            <a:pPr lvl="0"/>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7" name="Title 1"/>
          <p:cNvSpPr>
            <a:spLocks noGrp="1" noChangeAspect="1"/>
          </p:cNvSpPr>
          <p:nvPr>
            <p:ph type="title"/>
          </p:nvPr>
        </p:nvSpPr>
        <p:spPr>
          <a:xfrm>
            <a:off x="1371600" y="274320"/>
            <a:ext cx="7772400" cy="822960"/>
          </a:xfrm>
          <a:prstGeom prst="rect">
            <a:avLst/>
          </a:prstGeom>
        </p:spPr>
        <p:txBody>
          <a:bodyPr anchor="ctr" anchorCtr="0">
            <a:normAutofit/>
          </a:bodyPr>
          <a:lstStyle>
            <a:lvl1pPr algn="r">
              <a:defRPr sz="2800" b="1">
                <a:latin typeface="Arial" pitchFamily="34" charset="0"/>
              </a:defRPr>
            </a:lvl1pPr>
          </a:lstStyle>
          <a:p>
            <a:r>
              <a:rPr lang="en-US" smtClean="0"/>
              <a:t>Click to edit Master title style</a:t>
            </a:r>
            <a:endParaRPr lang="en-US" dirty="0"/>
          </a:p>
        </p:txBody>
      </p:sp>
      <p:sp>
        <p:nvSpPr>
          <p:cNvPr id="23" name="Text Placeholder 22"/>
          <p:cNvSpPr>
            <a:spLocks noGrp="1"/>
          </p:cNvSpPr>
          <p:nvPr>
            <p:ph type="body" sz="quarter" idx="12" hasCustomPrompt="1"/>
          </p:nvPr>
        </p:nvSpPr>
        <p:spPr>
          <a:xfrm>
            <a:off x="388258" y="1213340"/>
            <a:ext cx="4237890" cy="315551"/>
          </a:xfrm>
          <a:prstGeom prst="rect">
            <a:avLst/>
          </a:prstGeom>
        </p:spPr>
        <p:txBody>
          <a:bodyPr/>
          <a:lstStyle>
            <a:lvl1pPr algn="ctr">
              <a:buNone/>
              <a:defRPr sz="2000" b="0" u="sng">
                <a:latin typeface="Arial" pitchFamily="34" charset="0"/>
              </a:defRPr>
            </a:lvl1pPr>
          </a:lstStyle>
          <a:p>
            <a:pPr lvl="0"/>
            <a:r>
              <a:rPr lang="en-US" dirty="0" smtClean="0"/>
              <a:t>Title</a:t>
            </a:r>
            <a:endParaRPr lang="en-US" dirty="0"/>
          </a:p>
        </p:txBody>
      </p:sp>
      <p:cxnSp>
        <p:nvCxnSpPr>
          <p:cNvPr id="33" name="Straight Connector 32"/>
          <p:cNvCxnSpPr/>
          <p:nvPr userDrawn="1"/>
        </p:nvCxnSpPr>
        <p:spPr bwMode="auto">
          <a:xfrm rot="10800000">
            <a:off x="511128" y="3838136"/>
            <a:ext cx="841248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22"/>
          <p:cNvSpPr>
            <a:spLocks noGrp="1"/>
          </p:cNvSpPr>
          <p:nvPr>
            <p:ph type="body" sz="quarter" idx="14" hasCustomPrompt="1"/>
          </p:nvPr>
        </p:nvSpPr>
        <p:spPr>
          <a:xfrm>
            <a:off x="4817628" y="1213340"/>
            <a:ext cx="4242915" cy="315551"/>
          </a:xfrm>
          <a:prstGeom prst="rect">
            <a:avLst/>
          </a:prstGeom>
        </p:spPr>
        <p:txBody>
          <a:bodyPr/>
          <a:lstStyle>
            <a:lvl1pPr algn="ctr">
              <a:buNone/>
              <a:defRPr sz="2000" b="0" u="sng">
                <a:latin typeface="Arial" pitchFamily="34" charset="0"/>
              </a:defRPr>
            </a:lvl1pPr>
          </a:lstStyle>
          <a:p>
            <a:pPr lvl="0"/>
            <a:r>
              <a:rPr lang="en-US" dirty="0" smtClean="0"/>
              <a:t>Title</a:t>
            </a:r>
            <a:endParaRPr lang="en-US" dirty="0"/>
          </a:p>
        </p:txBody>
      </p:sp>
      <p:sp>
        <p:nvSpPr>
          <p:cNvPr id="45" name="Text Placeholder 22"/>
          <p:cNvSpPr>
            <a:spLocks noGrp="1"/>
          </p:cNvSpPr>
          <p:nvPr>
            <p:ph type="body" sz="quarter" idx="16" hasCustomPrompt="1"/>
          </p:nvPr>
        </p:nvSpPr>
        <p:spPr>
          <a:xfrm>
            <a:off x="388257" y="3884190"/>
            <a:ext cx="4234261" cy="315551"/>
          </a:xfrm>
          <a:prstGeom prst="rect">
            <a:avLst/>
          </a:prstGeom>
        </p:spPr>
        <p:txBody>
          <a:bodyPr/>
          <a:lstStyle>
            <a:lvl1pPr algn="ctr">
              <a:buNone/>
              <a:defRPr sz="2000" b="0" u="sng">
                <a:latin typeface="Arial" pitchFamily="34" charset="0"/>
              </a:defRPr>
            </a:lvl1pPr>
          </a:lstStyle>
          <a:p>
            <a:pPr lvl="0"/>
            <a:r>
              <a:rPr lang="en-US" dirty="0" smtClean="0"/>
              <a:t>Title</a:t>
            </a:r>
            <a:endParaRPr lang="en-US" dirty="0"/>
          </a:p>
        </p:txBody>
      </p:sp>
      <p:sp>
        <p:nvSpPr>
          <p:cNvPr id="47" name="Text Placeholder 22"/>
          <p:cNvSpPr>
            <a:spLocks noGrp="1"/>
          </p:cNvSpPr>
          <p:nvPr>
            <p:ph type="body" sz="quarter" idx="18" hasCustomPrompt="1"/>
          </p:nvPr>
        </p:nvSpPr>
        <p:spPr>
          <a:xfrm>
            <a:off x="4817628" y="3884190"/>
            <a:ext cx="4242915" cy="315551"/>
          </a:xfrm>
          <a:prstGeom prst="rect">
            <a:avLst/>
          </a:prstGeom>
        </p:spPr>
        <p:txBody>
          <a:bodyPr/>
          <a:lstStyle>
            <a:lvl1pPr algn="ctr">
              <a:buNone/>
              <a:defRPr sz="2000" b="0" u="sng">
                <a:latin typeface="Arial" pitchFamily="34" charset="0"/>
              </a:defRPr>
            </a:lvl1pPr>
          </a:lstStyle>
          <a:p>
            <a:pPr lvl="0"/>
            <a:r>
              <a:rPr lang="en-US" dirty="0" smtClean="0"/>
              <a:t>Title</a:t>
            </a:r>
            <a:endParaRPr lang="en-US" dirty="0"/>
          </a:p>
        </p:txBody>
      </p:sp>
      <p:cxnSp>
        <p:nvCxnSpPr>
          <p:cNvPr id="14" name="Straight Connector 13"/>
          <p:cNvCxnSpPr/>
          <p:nvPr userDrawn="1"/>
        </p:nvCxnSpPr>
        <p:spPr>
          <a:xfrm rot="5400000">
            <a:off x="2209800" y="384265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9"/>
          </p:nvPr>
        </p:nvSpPr>
        <p:spPr>
          <a:xfrm>
            <a:off x="389626" y="1524000"/>
            <a:ext cx="4234132" cy="2236788"/>
          </a:xfrm>
        </p:spPr>
        <p:txBody>
          <a:bodyPr>
            <a:normAutofit/>
          </a:bodyPr>
          <a:lstStyle>
            <a:lvl1pPr marL="173038" indent="-173038">
              <a:defRPr sz="1800"/>
            </a:lvl1pPr>
            <a:lvl2pPr marL="344488" indent="-171450">
              <a:buFont typeface="Wingdings" pitchFamily="2" charset="2"/>
              <a:buChar char="Ø"/>
              <a:defRPr sz="1600"/>
            </a:lvl2pPr>
            <a:lvl3pPr marL="517525" indent="-173038">
              <a:buFont typeface="Arial" pitchFamily="34" charset="0"/>
              <a:buChar char="–"/>
              <a:defRPr sz="1400"/>
            </a:lvl3pPr>
            <a:lvl4pPr marL="630238" indent="-173038">
              <a:buFont typeface="Wingdings" pitchFamily="2" charset="2"/>
              <a:buChar char="§"/>
              <a:defRPr sz="1200"/>
            </a:lvl4pPr>
            <a:lvl5pPr marL="801688" indent="-171450">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4"/>
          <p:cNvSpPr>
            <a:spLocks noGrp="1"/>
          </p:cNvSpPr>
          <p:nvPr>
            <p:ph type="body" sz="quarter" idx="20"/>
          </p:nvPr>
        </p:nvSpPr>
        <p:spPr>
          <a:xfrm>
            <a:off x="4816415" y="1524000"/>
            <a:ext cx="4241321" cy="2236788"/>
          </a:xfrm>
        </p:spPr>
        <p:txBody>
          <a:bodyPr>
            <a:normAutofit/>
          </a:bodyPr>
          <a:lstStyle>
            <a:lvl1pPr marL="173038" indent="-173038">
              <a:defRPr sz="1800"/>
            </a:lvl1pPr>
            <a:lvl2pPr marL="344488" indent="-171450">
              <a:buFont typeface="Wingdings" pitchFamily="2" charset="2"/>
              <a:buChar char="Ø"/>
              <a:defRPr sz="1600"/>
            </a:lvl2pPr>
            <a:lvl3pPr marL="517525" indent="-173038">
              <a:buFont typeface="Arial" pitchFamily="34" charset="0"/>
              <a:buChar char="–"/>
              <a:defRPr sz="1400"/>
            </a:lvl3pPr>
            <a:lvl4pPr marL="630238" indent="-173038">
              <a:buFont typeface="Wingdings" pitchFamily="2" charset="2"/>
              <a:buChar char="§"/>
              <a:defRPr sz="1200"/>
            </a:lvl4pPr>
            <a:lvl5pPr marL="801688" indent="-171450">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4"/>
          <p:cNvSpPr>
            <a:spLocks noGrp="1"/>
          </p:cNvSpPr>
          <p:nvPr>
            <p:ph type="body" sz="quarter" idx="21"/>
          </p:nvPr>
        </p:nvSpPr>
        <p:spPr>
          <a:xfrm>
            <a:off x="389626" y="4205708"/>
            <a:ext cx="4234132" cy="2236788"/>
          </a:xfrm>
        </p:spPr>
        <p:txBody>
          <a:bodyPr>
            <a:normAutofit/>
          </a:bodyPr>
          <a:lstStyle>
            <a:lvl1pPr marL="173038" indent="-173038">
              <a:defRPr sz="1800"/>
            </a:lvl1pPr>
            <a:lvl2pPr marL="344488" indent="-171450">
              <a:buFont typeface="Wingdings" pitchFamily="2" charset="2"/>
              <a:buChar char="Ø"/>
              <a:defRPr sz="1600"/>
            </a:lvl2pPr>
            <a:lvl3pPr marL="517525" indent="-173038">
              <a:buFont typeface="Arial" pitchFamily="34" charset="0"/>
              <a:buChar char="–"/>
              <a:defRPr sz="1400"/>
            </a:lvl3pPr>
            <a:lvl4pPr marL="630238" indent="-173038">
              <a:buFont typeface="Wingdings" pitchFamily="2" charset="2"/>
              <a:buChar char="§"/>
              <a:defRPr sz="1200"/>
            </a:lvl4pPr>
            <a:lvl5pPr marL="801688" indent="-171450">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4"/>
          <p:cNvSpPr>
            <a:spLocks noGrp="1"/>
          </p:cNvSpPr>
          <p:nvPr>
            <p:ph type="body" sz="quarter" idx="22"/>
          </p:nvPr>
        </p:nvSpPr>
        <p:spPr>
          <a:xfrm>
            <a:off x="4816415" y="4205708"/>
            <a:ext cx="4241321" cy="2236788"/>
          </a:xfrm>
        </p:spPr>
        <p:txBody>
          <a:bodyPr>
            <a:normAutofit/>
          </a:bodyPr>
          <a:lstStyle>
            <a:lvl1pPr marL="173038" indent="-173038">
              <a:defRPr sz="1800"/>
            </a:lvl1pPr>
            <a:lvl2pPr marL="344488" indent="-171450">
              <a:buFont typeface="Wingdings" pitchFamily="2" charset="2"/>
              <a:buChar char="Ø"/>
              <a:defRPr sz="1600"/>
            </a:lvl2pPr>
            <a:lvl3pPr marL="517525" indent="-173038">
              <a:buFont typeface="Arial" pitchFamily="34" charset="0"/>
              <a:buChar char="–"/>
              <a:defRPr sz="1400"/>
            </a:lvl3pPr>
            <a:lvl4pPr marL="630238" indent="-173038">
              <a:buFont typeface="Wingdings" pitchFamily="2" charset="2"/>
              <a:buChar char="§"/>
              <a:defRPr sz="1200"/>
            </a:lvl4pPr>
            <a:lvl5pPr marL="801688" indent="-171450">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ing Slide Instructions">
    <p:spTree>
      <p:nvGrpSpPr>
        <p:cNvPr id="1" name=""/>
        <p:cNvGrpSpPr/>
        <p:nvPr/>
      </p:nvGrpSpPr>
      <p:grpSpPr>
        <a:xfrm>
          <a:off x="0" y="0"/>
          <a:ext cx="0" cy="0"/>
          <a:chOff x="0" y="0"/>
          <a:chExt cx="0" cy="0"/>
        </a:xfrm>
      </p:grpSpPr>
      <p:sp>
        <p:nvSpPr>
          <p:cNvPr id="7" name="TextBox 6"/>
          <p:cNvSpPr txBox="1"/>
          <p:nvPr userDrawn="1"/>
        </p:nvSpPr>
        <p:spPr>
          <a:xfrm>
            <a:off x="456686" y="391180"/>
            <a:ext cx="8687314" cy="523220"/>
          </a:xfrm>
          <a:prstGeom prst="rect">
            <a:avLst/>
          </a:prstGeom>
          <a:noFill/>
        </p:spPr>
        <p:txBody>
          <a:bodyPr wrap="square" rtlCol="0">
            <a:spAutoFit/>
          </a:bodyPr>
          <a:lstStyle/>
          <a:p>
            <a:pPr algn="r"/>
            <a:r>
              <a:rPr lang="en-US" sz="2800" b="1" dirty="0" smtClean="0">
                <a:solidFill>
                  <a:schemeClr val="tx1"/>
                </a:solidFill>
                <a:latin typeface="Arial" pitchFamily="34" charset="0"/>
                <a:cs typeface="Arial" pitchFamily="34" charset="0"/>
              </a:rPr>
              <a:t>Welcome</a:t>
            </a:r>
            <a:r>
              <a:rPr lang="en-US" sz="2800" b="1" baseline="0" dirty="0" smtClean="0">
                <a:solidFill>
                  <a:schemeClr val="tx1"/>
                </a:solidFill>
                <a:latin typeface="Arial" pitchFamily="34" charset="0"/>
                <a:cs typeface="Arial" pitchFamily="34" charset="0"/>
              </a:rPr>
              <a:t> to the CJTF-101 </a:t>
            </a:r>
            <a:r>
              <a:rPr lang="en-US" sz="2800" b="1" dirty="0" smtClean="0">
                <a:solidFill>
                  <a:schemeClr val="tx1"/>
                </a:solidFill>
                <a:latin typeface="Arial" pitchFamily="34" charset="0"/>
                <a:cs typeface="Arial" pitchFamily="34" charset="0"/>
              </a:rPr>
              <a:t>Slide Format</a:t>
            </a:r>
            <a:endParaRPr lang="en-US" sz="2800" b="1" dirty="0">
              <a:solidFill>
                <a:schemeClr val="tx1"/>
              </a:solidFill>
              <a:latin typeface="Arial" pitchFamily="34" charset="0"/>
              <a:cs typeface="Arial" pitchFamily="34" charset="0"/>
            </a:endParaRPr>
          </a:p>
        </p:txBody>
      </p:sp>
      <p:sp>
        <p:nvSpPr>
          <p:cNvPr id="8" name="Rectangle 7"/>
          <p:cNvSpPr/>
          <p:nvPr userDrawn="1"/>
        </p:nvSpPr>
        <p:spPr>
          <a:xfrm>
            <a:off x="5715000" y="5877580"/>
            <a:ext cx="3302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r>
              <a:rPr kumimoji="0" lang="en-US" sz="1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If you have questions on how to do this, see your section KMR or contact the KMO office.</a:t>
            </a:r>
          </a:p>
        </p:txBody>
      </p:sp>
      <p:grpSp>
        <p:nvGrpSpPr>
          <p:cNvPr id="16" name="Group 15"/>
          <p:cNvGrpSpPr/>
          <p:nvPr userDrawn="1"/>
        </p:nvGrpSpPr>
        <p:grpSpPr>
          <a:xfrm>
            <a:off x="381000" y="2057400"/>
            <a:ext cx="5811982" cy="4159382"/>
            <a:chOff x="381000" y="2057400"/>
            <a:chExt cx="5811982" cy="4159382"/>
          </a:xfrm>
        </p:grpSpPr>
        <p:pic>
          <p:nvPicPr>
            <p:cNvPr id="10" name="Picture 3"/>
            <p:cNvPicPr>
              <a:picLocks noChangeAspect="1" noChangeArrowheads="1"/>
            </p:cNvPicPr>
            <p:nvPr userDrawn="1"/>
          </p:nvPicPr>
          <p:blipFill>
            <a:blip r:embed="rId2" cstate="print"/>
            <a:stretch>
              <a:fillRect/>
            </a:stretch>
          </p:blipFill>
          <p:spPr bwMode="auto">
            <a:xfrm>
              <a:off x="381000" y="2057400"/>
              <a:ext cx="5811982" cy="1031158"/>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cstate="print"/>
            <a:stretch>
              <a:fillRect/>
            </a:stretch>
          </p:blipFill>
          <p:spPr bwMode="auto">
            <a:xfrm>
              <a:off x="1579986" y="2514599"/>
              <a:ext cx="3962400" cy="3702183"/>
            </a:xfrm>
            <a:prstGeom prst="rect">
              <a:avLst/>
            </a:prstGeom>
            <a:noFill/>
            <a:ln w="9525">
              <a:noFill/>
              <a:miter lim="800000"/>
              <a:headEnd/>
              <a:tailEnd/>
            </a:ln>
          </p:spPr>
        </p:pic>
      </p:grpSp>
      <p:sp>
        <p:nvSpPr>
          <p:cNvPr id="13" name="TextBox 12"/>
          <p:cNvSpPr txBox="1"/>
          <p:nvPr userDrawn="1"/>
        </p:nvSpPr>
        <p:spPr>
          <a:xfrm>
            <a:off x="5486400" y="2336899"/>
            <a:ext cx="3581400" cy="2616101"/>
          </a:xfrm>
          <a:prstGeom prst="rect">
            <a:avLst/>
          </a:prstGeom>
          <a:solidFill>
            <a:schemeClr val="bg2"/>
          </a:solidFill>
          <a:ln w="28575">
            <a:solidFill>
              <a:schemeClr val="accent1"/>
            </a:solidFill>
          </a:ln>
        </p:spPr>
        <p:txBody>
          <a:bodyPr wrap="square" rtlCol="0">
            <a:spAutoFit/>
          </a:bodyPr>
          <a:lstStyle/>
          <a:p>
            <a:pPr marL="0" indent="0" algn="l">
              <a:spcBef>
                <a:spcPts val="1200"/>
              </a:spcBef>
              <a:buFont typeface="Arial" pitchFamily="34" charset="0"/>
              <a:buNone/>
              <a:tabLst/>
            </a:pP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begin making your briefing, follow the arrow and:</a:t>
            </a:r>
          </a:p>
          <a:p>
            <a:pPr marL="0" indent="0" algn="l">
              <a:spcBef>
                <a:spcPts val="1200"/>
              </a:spcBef>
              <a:buFont typeface="Arial" pitchFamily="34" charset="0"/>
              <a:buNone/>
              <a:tabLst/>
            </a:pP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Step 1.  Select Layout from the Home tab to select and create the title slide.</a:t>
            </a:r>
          </a:p>
          <a:p>
            <a:pPr marL="0" indent="0" algn="l">
              <a:spcBef>
                <a:spcPts val="1200"/>
              </a:spcBef>
              <a:buFont typeface="Arial" pitchFamily="34" charset="0"/>
              <a:buNone/>
              <a:tabLst/>
            </a:pPr>
            <a:r>
              <a:rPr kumimoji="0" lang="en-US" sz="18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Step 2.  Add new slides to your brief, using the Layout menu to pick the style of each slide.*</a:t>
            </a:r>
          </a:p>
        </p:txBody>
      </p:sp>
      <p:grpSp>
        <p:nvGrpSpPr>
          <p:cNvPr id="17" name="Group 16"/>
          <p:cNvGrpSpPr/>
          <p:nvPr userDrawn="1"/>
        </p:nvGrpSpPr>
        <p:grpSpPr>
          <a:xfrm>
            <a:off x="914400" y="1371601"/>
            <a:ext cx="1194318" cy="1240970"/>
            <a:chOff x="914400" y="1371601"/>
            <a:chExt cx="1194318" cy="1240970"/>
          </a:xfrm>
        </p:grpSpPr>
        <p:sp>
          <p:nvSpPr>
            <p:cNvPr id="12" name="Oval 11"/>
            <p:cNvSpPr/>
            <p:nvPr userDrawn="1"/>
          </p:nvSpPr>
          <p:spPr>
            <a:xfrm>
              <a:off x="1447800" y="2286000"/>
              <a:ext cx="660918" cy="326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cxnSp>
          <p:nvCxnSpPr>
            <p:cNvPr id="14" name="Straight Arrow Connector 13"/>
            <p:cNvCxnSpPr>
              <a:stCxn id="12" idx="1"/>
            </p:cNvCxnSpPr>
            <p:nvPr userDrawn="1"/>
          </p:nvCxnSpPr>
          <p:spPr>
            <a:xfrm rot="16200000" flipV="1">
              <a:off x="748383" y="1537618"/>
              <a:ext cx="962224" cy="6301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82296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381000" y="1295400"/>
            <a:ext cx="8610600" cy="5181600"/>
          </a:xfrm>
        </p:spPr>
        <p:txBody>
          <a:bodyPr/>
          <a:lstStyle>
            <a:lvl1pPr marL="233363" indent="-233363">
              <a:buFont typeface="Arial" pitchFamily="34" charset="0"/>
              <a:buChar char="•"/>
              <a:defRPr sz="2600"/>
            </a:lvl1pPr>
            <a:lvl2pPr marL="630238" indent="-285750">
              <a:buFont typeface="Wingdings" pitchFamily="2" charset="2"/>
              <a:buChar char="Ø"/>
              <a:defRPr/>
            </a:lvl2pPr>
            <a:lvl3pPr marL="854075" indent="-223838">
              <a:buFont typeface="Arial" pitchFamily="34" charset="0"/>
              <a:buChar char="–"/>
              <a:defRPr/>
            </a:lvl3pPr>
            <a:lvl4pPr marL="1090613" indent="-228600">
              <a:buFont typeface="Wingdings" pitchFamily="2" charset="2"/>
              <a:buChar char="§"/>
              <a:defRPr/>
            </a:lvl4pPr>
            <a:lvl5pPr marL="1314450" indent="-228600">
              <a:defRPr sz="1600"/>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295400"/>
            <a:ext cx="4267200" cy="5105400"/>
          </a:xfrm>
        </p:spPr>
        <p:txBody>
          <a:bodyPr/>
          <a:lstStyle>
            <a:lvl1pPr marL="233363" indent="-233363">
              <a:buFont typeface="Arial" pitchFamily="34" charset="0"/>
              <a:buChar char="•"/>
              <a:defRPr sz="2600"/>
            </a:lvl1pPr>
            <a:lvl2pPr marL="519113" indent="-285750">
              <a:buFont typeface="Wingdings" pitchFamily="2" charset="2"/>
              <a:buChar char="Ø"/>
              <a:defRPr sz="2400"/>
            </a:lvl2pPr>
            <a:lvl3pPr marL="744538" indent="-228600">
              <a:buFont typeface="Arial" pitchFamily="34" charset="0"/>
              <a:buChar char="–"/>
              <a:defRPr sz="2000"/>
            </a:lvl3pPr>
            <a:lvl4pPr marL="917575" indent="-228600">
              <a:buFont typeface="Wingdings" pitchFamily="2" charset="2"/>
              <a:buChar char="§"/>
              <a:defRPr sz="1800"/>
            </a:lvl4pPr>
            <a:lvl5pPr marL="1150938"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half" idx="10"/>
          </p:nvPr>
        </p:nvSpPr>
        <p:spPr>
          <a:xfrm>
            <a:off x="4724400" y="1295400"/>
            <a:ext cx="4267200" cy="5105400"/>
          </a:xfrm>
        </p:spPr>
        <p:txBody>
          <a:bodyPr/>
          <a:lstStyle>
            <a:lvl1pPr marL="233363" indent="-233363">
              <a:buFont typeface="Arial" pitchFamily="34" charset="0"/>
              <a:buChar char="•"/>
              <a:defRPr sz="2600"/>
            </a:lvl1pPr>
            <a:lvl2pPr marL="519113" indent="-285750">
              <a:buFont typeface="Wingdings" pitchFamily="2" charset="2"/>
              <a:buChar char="Ø"/>
              <a:defRPr sz="2400"/>
            </a:lvl2pPr>
            <a:lvl3pPr marL="744538" indent="-228600">
              <a:buFont typeface="Arial" pitchFamily="34" charset="0"/>
              <a:buChar char="–"/>
              <a:defRPr sz="2000"/>
            </a:lvl3pPr>
            <a:lvl4pPr marL="917575" indent="-228600">
              <a:buFont typeface="Wingdings" pitchFamily="2" charset="2"/>
              <a:buChar char="§"/>
              <a:defRPr sz="1800"/>
            </a:lvl4pPr>
            <a:lvl5pPr marL="1150938"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295401"/>
            <a:ext cx="4267200" cy="533400"/>
          </a:xfrm>
        </p:spPr>
        <p:txBody>
          <a:bodyPr anchor="b">
            <a:no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97425" y="1295401"/>
            <a:ext cx="4270375" cy="533399"/>
          </a:xfrm>
        </p:spPr>
        <p:txBody>
          <a:bodyPr anchor="b">
            <a:no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2"/>
          <p:cNvSpPr>
            <a:spLocks noGrp="1"/>
          </p:cNvSpPr>
          <p:nvPr>
            <p:ph sz="half" idx="10"/>
          </p:nvPr>
        </p:nvSpPr>
        <p:spPr>
          <a:xfrm>
            <a:off x="381000" y="1854678"/>
            <a:ext cx="4267200" cy="4546121"/>
          </a:xfrm>
        </p:spPr>
        <p:txBody>
          <a:bodyPr/>
          <a:lstStyle>
            <a:lvl1pPr marL="233363" indent="-233363">
              <a:buFont typeface="Arial" pitchFamily="34" charset="0"/>
              <a:buChar char="•"/>
              <a:defRPr sz="2600"/>
            </a:lvl1pPr>
            <a:lvl2pPr marL="519113" indent="-285750">
              <a:buFont typeface="Wingdings" pitchFamily="2" charset="2"/>
              <a:buChar char="Ø"/>
              <a:defRPr sz="2400"/>
            </a:lvl2pPr>
            <a:lvl3pPr marL="744538" indent="-228600">
              <a:buFont typeface="Arial" pitchFamily="34" charset="0"/>
              <a:buChar char="–"/>
              <a:defRPr sz="2000"/>
            </a:lvl3pPr>
            <a:lvl4pPr marL="917575" indent="-228600">
              <a:buFont typeface="Wingdings" pitchFamily="2" charset="2"/>
              <a:buChar char="§"/>
              <a:defRPr sz="1800"/>
            </a:lvl4pPr>
            <a:lvl5pPr marL="1150938"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1"/>
          </p:nvPr>
        </p:nvSpPr>
        <p:spPr>
          <a:xfrm>
            <a:off x="4793408" y="1854678"/>
            <a:ext cx="4267200" cy="4546121"/>
          </a:xfrm>
        </p:spPr>
        <p:txBody>
          <a:bodyPr/>
          <a:lstStyle>
            <a:lvl1pPr marL="233363" indent="-233363">
              <a:buFont typeface="Arial" pitchFamily="34" charset="0"/>
              <a:buChar char="•"/>
              <a:defRPr sz="2600"/>
            </a:lvl1pPr>
            <a:lvl2pPr marL="519113" indent="-285750">
              <a:buFont typeface="Wingdings" pitchFamily="2" charset="2"/>
              <a:buChar char="Ø"/>
              <a:defRPr sz="2400"/>
            </a:lvl2pPr>
            <a:lvl3pPr marL="744538" indent="-228600">
              <a:buFont typeface="Arial" pitchFamily="34" charset="0"/>
              <a:buChar char="–"/>
              <a:defRPr sz="2000"/>
            </a:lvl3pPr>
            <a:lvl4pPr marL="917575" indent="-228600">
              <a:buFont typeface="Wingdings" pitchFamily="2" charset="2"/>
              <a:buChar char="§"/>
              <a:defRPr sz="1800"/>
            </a:lvl4pPr>
            <a:lvl5pPr marL="1150938"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Borders">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mall Logo">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533400"/>
          </a:xfrm>
        </p:spPr>
        <p:txBody>
          <a:bodyPr>
            <a:normAutofit/>
          </a:bodyPr>
          <a:lstStyle>
            <a:lvl1pPr>
              <a:defRPr sz="2800"/>
            </a:lvl1pPr>
          </a:lstStyle>
          <a:p>
            <a:r>
              <a:rPr lang="en-US" smtClean="0"/>
              <a:t>Click to edit Master title style</a:t>
            </a:r>
            <a:endParaRPr lang="en-US" dirty="0"/>
          </a:p>
        </p:txBody>
      </p:sp>
      <p:sp>
        <p:nvSpPr>
          <p:cNvPr id="4" name="Rectangle 28"/>
          <p:cNvSpPr>
            <a:spLocks noChangeArrowheads="1"/>
          </p:cNvSpPr>
          <p:nvPr userDrawn="1"/>
        </p:nvSpPr>
        <p:spPr bwMode="auto">
          <a:xfrm>
            <a:off x="609600" y="2912"/>
            <a:ext cx="2819400" cy="246221"/>
          </a:xfrm>
          <a:prstGeom prst="rect">
            <a:avLst/>
          </a:prstGeom>
          <a:noFill/>
          <a:ln w="9525" algn="ctr">
            <a:noFill/>
            <a:miter lim="800000"/>
            <a:headEnd/>
            <a:tailEnd/>
          </a:ln>
          <a:effectLst/>
        </p:spPr>
        <p:txBody>
          <a:bodyPr wrap="square" anchor="ctr">
            <a:spAutoFit/>
          </a:bodyPr>
          <a:lstStyle/>
          <a:p>
            <a:pP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sp>
        <p:nvSpPr>
          <p:cNvPr id="5" name="Rectangle 29"/>
          <p:cNvSpPr>
            <a:spLocks noChangeArrowheads="1"/>
          </p:cNvSpPr>
          <p:nvPr userDrawn="1"/>
        </p:nvSpPr>
        <p:spPr bwMode="auto">
          <a:xfrm>
            <a:off x="6172200" y="6621304"/>
            <a:ext cx="2971800" cy="246221"/>
          </a:xfrm>
          <a:prstGeom prst="rect">
            <a:avLst/>
          </a:prstGeom>
          <a:noFill/>
          <a:ln w="9525" algn="ctr">
            <a:noFill/>
            <a:miter lim="800000"/>
            <a:headEnd/>
            <a:tailEnd/>
          </a:ln>
          <a:effectLst/>
        </p:spPr>
        <p:txBody>
          <a:bodyPr wrap="square" anchor="b">
            <a:spAutoFit/>
          </a:bodyPr>
          <a:lstStyle/>
          <a:p>
            <a:pPr algn="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grpSp>
        <p:nvGrpSpPr>
          <p:cNvPr id="6" name="Group 7"/>
          <p:cNvGrpSpPr/>
          <p:nvPr userDrawn="1"/>
        </p:nvGrpSpPr>
        <p:grpSpPr>
          <a:xfrm>
            <a:off x="228600" y="524774"/>
            <a:ext cx="8915400" cy="0"/>
            <a:chOff x="228600" y="615893"/>
            <a:chExt cx="8915400" cy="0"/>
          </a:xfrm>
        </p:grpSpPr>
        <p:cxnSp>
          <p:nvCxnSpPr>
            <p:cNvPr id="19" name="Straight Connector 18"/>
            <p:cNvCxnSpPr/>
            <p:nvPr userDrawn="1"/>
          </p:nvCxnSpPr>
          <p:spPr>
            <a:xfrm>
              <a:off x="228600" y="615893"/>
              <a:ext cx="8915400" cy="0"/>
            </a:xfrm>
            <a:prstGeom prst="line">
              <a:avLst/>
            </a:prstGeom>
            <a:ln w="11112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04800" y="615893"/>
              <a:ext cx="8839200" cy="0"/>
            </a:xfrm>
            <a:prstGeom prst="line">
              <a:avLst/>
            </a:prstGeom>
            <a:ln w="34925">
              <a:solidFill>
                <a:srgbClr val="FFC000"/>
              </a:solidFill>
              <a:miter lim="800000"/>
            </a:ln>
          </p:spPr>
          <p:style>
            <a:lnRef idx="1">
              <a:schemeClr val="accent1"/>
            </a:lnRef>
            <a:fillRef idx="0">
              <a:schemeClr val="accent1"/>
            </a:fillRef>
            <a:effectRef idx="0">
              <a:schemeClr val="accent1"/>
            </a:effectRef>
            <a:fontRef idx="minor">
              <a:schemeClr val="tx1"/>
            </a:fontRef>
          </p:style>
        </p:cxnSp>
      </p:grpSp>
      <p:pic>
        <p:nvPicPr>
          <p:cNvPr id="3" name="Picture 2" descr="CJTF-101 Logo.PNG"/>
          <p:cNvPicPr>
            <a:picLocks noChangeAspect="1"/>
          </p:cNvPicPr>
          <p:nvPr userDrawn="1"/>
        </p:nvPicPr>
        <p:blipFill>
          <a:blip r:embed="rId2" cstate="print"/>
          <a:stretch>
            <a:fillRect/>
          </a:stretch>
        </p:blipFill>
        <p:spPr>
          <a:xfrm>
            <a:off x="0" y="0"/>
            <a:ext cx="769072" cy="76907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uidance">
    <p:spTree>
      <p:nvGrpSpPr>
        <p:cNvPr id="1" name=""/>
        <p:cNvGrpSpPr/>
        <p:nvPr/>
      </p:nvGrpSpPr>
      <p:grpSpPr>
        <a:xfrm>
          <a:off x="0" y="0"/>
          <a:ext cx="0" cy="0"/>
          <a:chOff x="0" y="0"/>
          <a:chExt cx="0" cy="0"/>
        </a:xfrm>
      </p:grpSpPr>
      <p:sp>
        <p:nvSpPr>
          <p:cNvPr id="5" name="Title 1"/>
          <p:cNvSpPr txBox="1">
            <a:spLocks/>
          </p:cNvSpPr>
          <p:nvPr userDrawn="1"/>
        </p:nvSpPr>
        <p:spPr>
          <a:xfrm>
            <a:off x="720304" y="4410974"/>
            <a:ext cx="7772400" cy="1362075"/>
          </a:xfrm>
          <a:prstGeom prst="rect">
            <a:avLst/>
          </a:prstGeom>
        </p:spPr>
        <p:txBody>
          <a:bodyPr vert="horz" lIns="91440" tIns="45720" rIns="91440" bIns="45720" rtlCol="0" anchor="b">
            <a:noAutofit/>
          </a:bodyPr>
          <a:lstStyle>
            <a:lvl1pPr algn="l">
              <a:defRPr sz="3600" b="1" cap="all"/>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1"/>
                </a:solidFill>
                <a:effectLst/>
                <a:uLnTx/>
                <a:uFillTx/>
                <a:latin typeface="Arial" pitchFamily="34" charset="0"/>
                <a:ea typeface="+mj-ea"/>
                <a:cs typeface="Arial" pitchFamily="34" charset="0"/>
              </a:rPr>
              <a:t>guidance</a:t>
            </a:r>
            <a:endParaRPr kumimoji="0" lang="en-US"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Rectangle 28"/>
          <p:cNvSpPr>
            <a:spLocks noChangeArrowheads="1"/>
          </p:cNvSpPr>
          <p:nvPr userDrawn="1"/>
        </p:nvSpPr>
        <p:spPr bwMode="auto">
          <a:xfrm>
            <a:off x="0" y="2912"/>
            <a:ext cx="4572000" cy="246221"/>
          </a:xfrm>
          <a:prstGeom prst="rect">
            <a:avLst/>
          </a:prstGeom>
          <a:noFill/>
          <a:ln w="9525" algn="ctr">
            <a:noFill/>
            <a:miter lim="800000"/>
            <a:headEnd/>
            <a:tailEnd/>
          </a:ln>
          <a:effectLst/>
        </p:spPr>
        <p:txBody>
          <a:bodyPr anchor="ctr">
            <a:spAutoFit/>
          </a:bodyPr>
          <a:lstStyle/>
          <a:p>
            <a:pP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sp>
        <p:nvSpPr>
          <p:cNvPr id="7" name="Rectangle 29"/>
          <p:cNvSpPr>
            <a:spLocks noChangeArrowheads="1"/>
          </p:cNvSpPr>
          <p:nvPr userDrawn="1"/>
        </p:nvSpPr>
        <p:spPr bwMode="auto">
          <a:xfrm>
            <a:off x="4572000" y="6621304"/>
            <a:ext cx="4572000" cy="246221"/>
          </a:xfrm>
          <a:prstGeom prst="rect">
            <a:avLst/>
          </a:prstGeom>
          <a:noFill/>
          <a:ln w="9525" algn="ctr">
            <a:noFill/>
            <a:miter lim="800000"/>
            <a:headEnd/>
            <a:tailEnd/>
          </a:ln>
          <a:effectLst/>
        </p:spPr>
        <p:txBody>
          <a:bodyPr anchor="b">
            <a:spAutoFit/>
          </a:bodyPr>
          <a:lstStyle/>
          <a:p>
            <a:pPr algn="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pic>
        <p:nvPicPr>
          <p:cNvPr id="9" name="Picture 8" descr="CJTF-101_Logo_Final_KMO_100611_U[1].TIF"/>
          <p:cNvPicPr>
            <a:picLocks noChangeAspect="1"/>
          </p:cNvPicPr>
          <p:nvPr userDrawn="1"/>
        </p:nvPicPr>
        <p:blipFill>
          <a:blip r:embed="rId2" cstate="print"/>
          <a:stretch>
            <a:fillRect/>
          </a:stretch>
        </p:blipFill>
        <p:spPr>
          <a:xfrm>
            <a:off x="2713756" y="1570756"/>
            <a:ext cx="3681984" cy="36819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Elbow Connector 12"/>
          <p:cNvCxnSpPr/>
          <p:nvPr/>
        </p:nvCxnSpPr>
        <p:spPr>
          <a:xfrm>
            <a:off x="247957" y="847725"/>
            <a:ext cx="8816975" cy="5730875"/>
          </a:xfrm>
          <a:prstGeom prst="bentConnector3">
            <a:avLst>
              <a:gd name="adj1" fmla="val -404"/>
            </a:avLst>
          </a:prstGeom>
          <a:ln w="17462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Elbow Connector 36"/>
          <p:cNvCxnSpPr/>
          <p:nvPr/>
        </p:nvCxnSpPr>
        <p:spPr>
          <a:xfrm>
            <a:off x="197486" y="898873"/>
            <a:ext cx="8921114" cy="5679727"/>
          </a:xfrm>
          <a:prstGeom prst="bentConnector3">
            <a:avLst>
              <a:gd name="adj1" fmla="val 183"/>
            </a:avLst>
          </a:prstGeom>
          <a:ln w="57150" cap="sq">
            <a:solidFill>
              <a:srgbClr val="FFC000"/>
            </a:solidFill>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371600" y="274638"/>
            <a:ext cx="7772400" cy="8229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458200"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4"/>
          <p:cNvSpPr txBox="1">
            <a:spLocks/>
          </p:cNvSpPr>
          <p:nvPr/>
        </p:nvSpPr>
        <p:spPr>
          <a:xfrm>
            <a:off x="0" y="6562725"/>
            <a:ext cx="838200" cy="304800"/>
          </a:xfrm>
          <a:prstGeom prst="rect">
            <a:avLst/>
          </a:prstGeom>
        </p:spPr>
        <p:txBody>
          <a:bodyPr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fld id="{9313DD08-5806-4DF0-8D9B-D8E864E25451}" type="slidenum">
              <a:rPr kumimoji="0" lang="en-US" sz="1000" b="1" i="0" u="none" strike="noStrike" kern="0" cap="none" spc="0" normalizeH="0" baseline="0" noProof="0" smtClean="0">
                <a:ln>
                  <a:noFill/>
                </a:ln>
                <a:solidFill>
                  <a:sysClr val="windowText" lastClr="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6" name="Rectangle 28"/>
          <p:cNvSpPr>
            <a:spLocks noChangeArrowheads="1"/>
          </p:cNvSpPr>
          <p:nvPr/>
        </p:nvSpPr>
        <p:spPr bwMode="auto">
          <a:xfrm>
            <a:off x="0" y="2912"/>
            <a:ext cx="4572000" cy="246221"/>
          </a:xfrm>
          <a:prstGeom prst="rect">
            <a:avLst/>
          </a:prstGeom>
          <a:noFill/>
          <a:ln w="9525" algn="ctr">
            <a:noFill/>
            <a:miter lim="800000"/>
            <a:headEnd/>
            <a:tailEnd/>
          </a:ln>
          <a:effectLst/>
        </p:spPr>
        <p:txBody>
          <a:bodyPr anchor="ctr">
            <a:spAutoFit/>
          </a:bodyPr>
          <a:lstStyle/>
          <a:p>
            <a:pP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sp>
        <p:nvSpPr>
          <p:cNvPr id="17" name="Rectangle 29"/>
          <p:cNvSpPr>
            <a:spLocks noChangeArrowheads="1"/>
          </p:cNvSpPr>
          <p:nvPr/>
        </p:nvSpPr>
        <p:spPr bwMode="auto">
          <a:xfrm>
            <a:off x="4572000" y="6621304"/>
            <a:ext cx="4572000" cy="246221"/>
          </a:xfrm>
          <a:prstGeom prst="rect">
            <a:avLst/>
          </a:prstGeom>
          <a:noFill/>
          <a:ln w="9525" algn="ctr">
            <a:noFill/>
            <a:miter lim="800000"/>
            <a:headEnd/>
            <a:tailEnd/>
          </a:ln>
          <a:effectLst/>
        </p:spPr>
        <p:txBody>
          <a:bodyPr anchor="b">
            <a:spAutoFit/>
          </a:bodyPr>
          <a:lstStyle/>
          <a:p>
            <a:pPr algn="r">
              <a:defRPr/>
            </a:pPr>
            <a:r>
              <a:rPr lang="en-US" sz="1000" b="1" dirty="0">
                <a:solidFill>
                  <a:srgbClr val="008000"/>
                </a:solidFill>
                <a:latin typeface="Arial" pitchFamily="34" charset="0"/>
                <a:cs typeface="Arial" pitchFamily="34" charset="0"/>
              </a:rPr>
              <a:t>UNCLASSIFIED//FOR OFFICIAL USE </a:t>
            </a:r>
            <a:r>
              <a:rPr lang="en-US" sz="1000" b="1" dirty="0" smtClean="0">
                <a:solidFill>
                  <a:srgbClr val="008000"/>
                </a:solidFill>
                <a:latin typeface="Arial" pitchFamily="34" charset="0"/>
                <a:cs typeface="Arial" pitchFamily="34" charset="0"/>
              </a:rPr>
              <a:t>ONLY</a:t>
            </a:r>
            <a:endParaRPr lang="en-US" sz="1000" b="1" dirty="0">
              <a:solidFill>
                <a:srgbClr val="008000"/>
              </a:solidFill>
              <a:latin typeface="Arial" pitchFamily="34" charset="0"/>
              <a:cs typeface="Arial" pitchFamily="34" charset="0"/>
            </a:endParaRPr>
          </a:p>
        </p:txBody>
      </p:sp>
      <p:pic>
        <p:nvPicPr>
          <p:cNvPr id="11" name="Picture 10" descr="CJTF-101_Logo_Final_KMO_100611_U[1].TIF"/>
          <p:cNvPicPr>
            <a:picLocks noChangeAspect="1"/>
          </p:cNvPicPr>
          <p:nvPr/>
        </p:nvPicPr>
        <p:blipFill>
          <a:blip r:embed="rId17" cstate="print"/>
          <a:stretch>
            <a:fillRect/>
          </a:stretch>
        </p:blipFill>
        <p:spPr>
          <a:xfrm>
            <a:off x="19049" y="207455"/>
            <a:ext cx="1123950" cy="11239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9" r:id="rId15"/>
  </p:sldLayoutIdLst>
  <p:txStyles>
    <p:titleStyle>
      <a:lvl1pPr algn="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lisare.brooks@afghan.swa.us.army.m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133600" y="304800"/>
            <a:ext cx="6858000" cy="1595876"/>
          </a:xfrm>
        </p:spPr>
        <p:txBody>
          <a:bodyPr>
            <a:noAutofit/>
          </a:bodyPr>
          <a:lstStyle/>
          <a:p>
            <a:pPr algn="ctr"/>
            <a:r>
              <a:rPr lang="en-US" sz="4000" dirty="0" smtClean="0"/>
              <a:t>Female Engagement Teams</a:t>
            </a:r>
          </a:p>
          <a:p>
            <a:pPr algn="ctr"/>
            <a:r>
              <a:rPr lang="en-US" sz="4000" dirty="0" smtClean="0"/>
              <a:t>(FET)</a:t>
            </a:r>
            <a:endParaRPr lang="en-US" sz="4000" dirty="0"/>
          </a:p>
        </p:txBody>
      </p:sp>
      <p:sp>
        <p:nvSpPr>
          <p:cNvPr id="3" name="TextBox 2"/>
          <p:cNvSpPr txBox="1"/>
          <p:nvPr/>
        </p:nvSpPr>
        <p:spPr>
          <a:xfrm>
            <a:off x="5105400" y="4114800"/>
            <a:ext cx="3505200" cy="1200329"/>
          </a:xfrm>
          <a:prstGeom prst="rect">
            <a:avLst/>
          </a:prstGeom>
          <a:noFill/>
        </p:spPr>
        <p:txBody>
          <a:bodyPr wrap="square" rtlCol="0">
            <a:spAutoFit/>
          </a:bodyPr>
          <a:lstStyle/>
          <a:p>
            <a:r>
              <a:rPr lang="en-US" sz="2400" dirty="0" smtClean="0"/>
              <a:t>Human Terrain Systems</a:t>
            </a:r>
          </a:p>
          <a:p>
            <a:r>
              <a:rPr lang="en-US" sz="2400" dirty="0" smtClean="0"/>
              <a:t>HTAT Social Scientist</a:t>
            </a:r>
          </a:p>
          <a:p>
            <a:r>
              <a:rPr lang="en-US" sz="2400" dirty="0" smtClean="0"/>
              <a:t>Bagram, Afghanistan</a:t>
            </a:r>
            <a:endParaRPr lang="en-US" sz="2400" dirty="0"/>
          </a:p>
        </p:txBody>
      </p:sp>
      <p:sp>
        <p:nvSpPr>
          <p:cNvPr id="4" name="TextBox 3"/>
          <p:cNvSpPr txBox="1"/>
          <p:nvPr/>
        </p:nvSpPr>
        <p:spPr>
          <a:xfrm>
            <a:off x="4876800" y="2133600"/>
            <a:ext cx="3962400" cy="1785104"/>
          </a:xfrm>
          <a:prstGeom prst="rect">
            <a:avLst/>
          </a:prstGeom>
          <a:noFill/>
        </p:spPr>
        <p:txBody>
          <a:bodyPr wrap="square" rtlCol="0">
            <a:spAutoFit/>
          </a:bodyPr>
          <a:lstStyle/>
          <a:p>
            <a:r>
              <a:rPr lang="en-US" sz="2800" b="1" dirty="0" err="1" smtClean="0">
                <a:latin typeface="Arial" pitchFamily="34" charset="0"/>
                <a:cs typeface="Arial" pitchFamily="34" charset="0"/>
              </a:rPr>
              <a:t>LisaRe</a:t>
            </a:r>
            <a:r>
              <a:rPr lang="en-US" sz="2800" b="1" dirty="0" smtClean="0">
                <a:latin typeface="Arial" pitchFamily="34" charset="0"/>
                <a:cs typeface="Arial" pitchFamily="34" charset="0"/>
              </a:rPr>
              <a:t> Brooks, Ph.D.</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COIN Academy</a:t>
            </a:r>
          </a:p>
          <a:p>
            <a:pPr algn="ctr"/>
            <a:r>
              <a:rPr lang="en-US" sz="2600" b="1" i="1" dirty="0" smtClean="0">
                <a:latin typeface="Arial" pitchFamily="34" charset="0"/>
                <a:cs typeface="Arial" pitchFamily="34" charset="0"/>
              </a:rPr>
              <a:t>October 28, 2010</a:t>
            </a:r>
            <a:endParaRPr lang="en-US" sz="26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858000" cy="822960"/>
          </a:xfrm>
        </p:spPr>
        <p:txBody>
          <a:bodyPr/>
          <a:lstStyle/>
          <a:p>
            <a:pPr algn="ctr"/>
            <a:r>
              <a:rPr lang="en-US" dirty="0" smtClean="0"/>
              <a:t>PRTs and FETs</a:t>
            </a:r>
            <a:endParaRPr lang="en-US" dirty="0"/>
          </a:p>
        </p:txBody>
      </p:sp>
      <p:sp>
        <p:nvSpPr>
          <p:cNvPr id="3" name="Content Placeholder 2"/>
          <p:cNvSpPr>
            <a:spLocks noGrp="1"/>
          </p:cNvSpPr>
          <p:nvPr>
            <p:ph idx="1"/>
          </p:nvPr>
        </p:nvSpPr>
        <p:spPr>
          <a:xfrm>
            <a:off x="228600" y="1219200"/>
            <a:ext cx="8839200" cy="5257800"/>
          </a:xfrm>
        </p:spPr>
        <p:txBody>
          <a:bodyPr>
            <a:normAutofit lnSpcReduction="10000"/>
          </a:bodyPr>
          <a:lstStyle/>
          <a:p>
            <a:r>
              <a:rPr lang="en-US" sz="2400" dirty="0" smtClean="0"/>
              <a:t>Female Engagements</a:t>
            </a:r>
          </a:p>
          <a:p>
            <a:pPr lvl="1"/>
            <a:r>
              <a:rPr lang="en-US" sz="2000" dirty="0" smtClean="0"/>
              <a:t>Combined effort to develop positive relationships</a:t>
            </a:r>
          </a:p>
          <a:p>
            <a:pPr lvl="1"/>
            <a:r>
              <a:rPr lang="en-US" sz="2000" dirty="0" smtClean="0"/>
              <a:t>Dedicated to enhancing lives of Afghan people</a:t>
            </a:r>
          </a:p>
          <a:p>
            <a:pPr lvl="1"/>
            <a:r>
              <a:rPr lang="en-US" sz="2000" dirty="0" smtClean="0"/>
              <a:t>Understand the female perspective and how to empower them to have a voice and ownership in solutions for problems in their families, villages, country.</a:t>
            </a:r>
          </a:p>
          <a:p>
            <a:r>
              <a:rPr lang="en-US" sz="2400" dirty="0" smtClean="0"/>
              <a:t>FRAGO 587</a:t>
            </a:r>
          </a:p>
          <a:p>
            <a:pPr lvl="1"/>
            <a:r>
              <a:rPr lang="en-US" sz="2000" dirty="0" smtClean="0"/>
              <a:t>PRT members may be used for Female Engagements</a:t>
            </a:r>
          </a:p>
          <a:p>
            <a:pPr lvl="2"/>
            <a:r>
              <a:rPr lang="en-US" sz="1800" dirty="0" smtClean="0"/>
              <a:t>KLEs; </a:t>
            </a:r>
            <a:r>
              <a:rPr lang="en-US" sz="1800" dirty="0" err="1" smtClean="0"/>
              <a:t>Shuras</a:t>
            </a:r>
            <a:r>
              <a:rPr lang="en-US" sz="1800" dirty="0" smtClean="0"/>
              <a:t>; Developmental activities; etc.</a:t>
            </a:r>
          </a:p>
          <a:p>
            <a:pPr lvl="1"/>
            <a:r>
              <a:rPr lang="en-US" sz="2200" dirty="0" smtClean="0"/>
              <a:t>Reporting Requirements</a:t>
            </a:r>
          </a:p>
          <a:p>
            <a:pPr lvl="2"/>
            <a:r>
              <a:rPr lang="en-US" sz="1600" dirty="0" smtClean="0"/>
              <a:t>Monthly (CIDNE/POC) reporting of engagements, atmospherics, information, future events</a:t>
            </a:r>
          </a:p>
          <a:p>
            <a:pPr lvl="1"/>
            <a:r>
              <a:rPr lang="en-US" sz="2200" dirty="0" smtClean="0"/>
              <a:t>Facilitate Coordination and Cooperation of activities</a:t>
            </a:r>
          </a:p>
          <a:p>
            <a:pPr lvl="1"/>
            <a:r>
              <a:rPr lang="en-US" sz="2200" dirty="0" smtClean="0"/>
              <a:t>Outgoing PRT CDRs provide Command Back Briefs: EXSUM, AAR, &amp; Lessons Learned</a:t>
            </a:r>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p:txBody>
      </p:sp>
      <p:pic>
        <p:nvPicPr>
          <p:cNvPr id="4" name="Picture 3" descr="PRT Zabul July 8.jpg"/>
          <p:cNvPicPr>
            <a:picLocks noChangeAspect="1"/>
          </p:cNvPicPr>
          <p:nvPr/>
        </p:nvPicPr>
        <p:blipFill>
          <a:blip r:embed="rId2" cstate="print"/>
          <a:stretch>
            <a:fillRect/>
          </a:stretch>
        </p:blipFill>
        <p:spPr>
          <a:xfrm>
            <a:off x="6458930" y="152400"/>
            <a:ext cx="2524065" cy="1676400"/>
          </a:xfrm>
          <a:prstGeom prst="rect">
            <a:avLst/>
          </a:prstGeom>
        </p:spPr>
      </p:pic>
      <p:sp>
        <p:nvSpPr>
          <p:cNvPr id="5" name="TextBox 4"/>
          <p:cNvSpPr txBox="1"/>
          <p:nvPr/>
        </p:nvSpPr>
        <p:spPr>
          <a:xfrm>
            <a:off x="6553200" y="1905000"/>
            <a:ext cx="2438400" cy="369332"/>
          </a:xfrm>
          <a:prstGeom prst="rect">
            <a:avLst/>
          </a:prstGeom>
          <a:noFill/>
          <a:ln>
            <a:solidFill>
              <a:schemeClr val="tx1"/>
            </a:solidFill>
          </a:ln>
        </p:spPr>
        <p:txBody>
          <a:bodyPr wrap="square" rtlCol="0">
            <a:spAutoFit/>
          </a:bodyPr>
          <a:lstStyle/>
          <a:p>
            <a:r>
              <a:rPr lang="en-US" dirty="0" smtClean="0"/>
              <a:t>(</a:t>
            </a:r>
            <a:r>
              <a:rPr lang="en-US" sz="1400" b="1" dirty="0" smtClean="0"/>
              <a:t>U) </a:t>
            </a:r>
            <a:r>
              <a:rPr lang="en-US" sz="1400" b="1" dirty="0" err="1" smtClean="0"/>
              <a:t>Zabul</a:t>
            </a:r>
            <a:r>
              <a:rPr lang="en-US" sz="1400" b="1" dirty="0" smtClean="0"/>
              <a:t> PRT, July 08, 2010</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to expect in your AO</a:t>
            </a:r>
            <a:endParaRPr lang="en-US" dirty="0"/>
          </a:p>
        </p:txBody>
      </p:sp>
      <p:sp>
        <p:nvSpPr>
          <p:cNvPr id="3" name="Content Placeholder 2"/>
          <p:cNvSpPr>
            <a:spLocks noGrp="1"/>
          </p:cNvSpPr>
          <p:nvPr>
            <p:ph idx="1"/>
          </p:nvPr>
        </p:nvSpPr>
        <p:spPr/>
        <p:txBody>
          <a:bodyPr>
            <a:normAutofit/>
          </a:bodyPr>
          <a:lstStyle/>
          <a:p>
            <a:r>
              <a:rPr lang="en-US" dirty="0" smtClean="0"/>
              <a:t>Specific Female Issues:</a:t>
            </a:r>
          </a:p>
          <a:p>
            <a:pPr lvl="1"/>
            <a:r>
              <a:rPr lang="en-US" dirty="0" smtClean="0"/>
              <a:t>Poverty</a:t>
            </a:r>
          </a:p>
          <a:p>
            <a:pPr lvl="1"/>
            <a:r>
              <a:rPr lang="en-US" dirty="0" smtClean="0"/>
              <a:t>Poor access to clean water</a:t>
            </a:r>
          </a:p>
          <a:p>
            <a:pPr lvl="1"/>
            <a:r>
              <a:rPr lang="en-US" dirty="0" smtClean="0"/>
              <a:t>Malnutrition/ Disease</a:t>
            </a:r>
          </a:p>
          <a:p>
            <a:pPr lvl="1"/>
            <a:r>
              <a:rPr lang="en-US" dirty="0" smtClean="0"/>
              <a:t>Widows</a:t>
            </a:r>
          </a:p>
          <a:p>
            <a:pPr lvl="1"/>
            <a:r>
              <a:rPr lang="en-US" dirty="0" smtClean="0"/>
              <a:t>Drug addiction</a:t>
            </a:r>
          </a:p>
          <a:p>
            <a:pPr lvl="1"/>
            <a:r>
              <a:rPr lang="en-US" dirty="0" smtClean="0"/>
              <a:t>Physical/ Sexual Abuse</a:t>
            </a:r>
          </a:p>
          <a:p>
            <a:pPr lvl="1"/>
            <a:r>
              <a:rPr lang="en-US" dirty="0" smtClean="0"/>
              <a:t>Terrorism</a:t>
            </a:r>
          </a:p>
          <a:p>
            <a:pPr lvl="1"/>
            <a:r>
              <a:rPr lang="en-US" dirty="0" smtClean="0"/>
              <a:t>Learned Helplessness</a:t>
            </a:r>
          </a:p>
          <a:p>
            <a:pPr lvl="1"/>
            <a:r>
              <a:rPr lang="en-US" dirty="0" smtClean="0"/>
              <a:t>Suicide Attempts</a:t>
            </a:r>
          </a:p>
          <a:p>
            <a:pPr lvl="1"/>
            <a:r>
              <a:rPr lang="en-US" dirty="0" smtClean="0"/>
              <a:t>Cultural Restrictions</a:t>
            </a:r>
          </a:p>
          <a:p>
            <a:pPr lvl="1"/>
            <a:endParaRPr lang="en-US" dirty="0"/>
          </a:p>
        </p:txBody>
      </p:sp>
      <p:pic>
        <p:nvPicPr>
          <p:cNvPr id="7" name="Picture 6" descr="burka.jpg"/>
          <p:cNvPicPr>
            <a:picLocks noChangeAspect="1"/>
          </p:cNvPicPr>
          <p:nvPr/>
        </p:nvPicPr>
        <p:blipFill>
          <a:blip r:embed="rId2" cstate="print"/>
          <a:stretch>
            <a:fillRect/>
          </a:stretch>
        </p:blipFill>
        <p:spPr>
          <a:xfrm>
            <a:off x="4343400" y="4724400"/>
            <a:ext cx="2762250" cy="1657350"/>
          </a:xfrm>
          <a:prstGeom prst="rect">
            <a:avLst/>
          </a:prstGeom>
        </p:spPr>
      </p:pic>
      <p:pic>
        <p:nvPicPr>
          <p:cNvPr id="5" name="Picture 4" descr="qamargul_afghan_woman.jpg"/>
          <p:cNvPicPr>
            <a:picLocks noChangeAspect="1"/>
          </p:cNvPicPr>
          <p:nvPr/>
        </p:nvPicPr>
        <p:blipFill>
          <a:blip r:embed="rId3" cstate="print"/>
          <a:stretch>
            <a:fillRect/>
          </a:stretch>
        </p:blipFill>
        <p:spPr>
          <a:xfrm>
            <a:off x="6096000" y="2819400"/>
            <a:ext cx="2495550" cy="2267385"/>
          </a:xfrm>
          <a:prstGeom prst="rect">
            <a:avLst/>
          </a:prstGeom>
        </p:spPr>
      </p:pic>
      <p:pic>
        <p:nvPicPr>
          <p:cNvPr id="8" name="Picture 7" descr="begging.jpg"/>
          <p:cNvPicPr>
            <a:picLocks noChangeAspect="1"/>
          </p:cNvPicPr>
          <p:nvPr/>
        </p:nvPicPr>
        <p:blipFill>
          <a:blip r:embed="rId4" cstate="print"/>
          <a:stretch>
            <a:fillRect/>
          </a:stretch>
        </p:blipFill>
        <p:spPr>
          <a:xfrm>
            <a:off x="4800600" y="990600"/>
            <a:ext cx="2619375" cy="1743075"/>
          </a:xfrm>
          <a:prstGeom prst="rect">
            <a:avLst/>
          </a:prstGeom>
        </p:spPr>
      </p:pic>
      <p:pic>
        <p:nvPicPr>
          <p:cNvPr id="6" name="Picture 5" descr="abuse.jpg"/>
          <p:cNvPicPr>
            <a:picLocks noChangeAspect="1"/>
          </p:cNvPicPr>
          <p:nvPr/>
        </p:nvPicPr>
        <p:blipFill>
          <a:blip r:embed="rId5" cstate="print"/>
          <a:stretch>
            <a:fillRect/>
          </a:stretch>
        </p:blipFill>
        <p:spPr>
          <a:xfrm>
            <a:off x="4572000" y="2819400"/>
            <a:ext cx="1426911" cy="1905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eam oct 2010a.PNG"/>
          <p:cNvPicPr>
            <a:picLocks noGrp="1" noChangeAspect="1"/>
          </p:cNvPicPr>
          <p:nvPr>
            <p:ph idx="1"/>
          </p:nvPr>
        </p:nvPicPr>
        <p:blipFill>
          <a:blip r:embed="rId2" cstate="print"/>
          <a:stretch>
            <a:fillRect/>
          </a:stretch>
        </p:blipFill>
        <p:spPr>
          <a:xfrm>
            <a:off x="1143000" y="838200"/>
            <a:ext cx="7090405" cy="5334000"/>
          </a:xfrm>
        </p:spPr>
      </p:pic>
      <p:sp>
        <p:nvSpPr>
          <p:cNvPr id="2" name="Title 1"/>
          <p:cNvSpPr>
            <a:spLocks noGrp="1"/>
          </p:cNvSpPr>
          <p:nvPr>
            <p:ph type="title"/>
          </p:nvPr>
        </p:nvSpPr>
        <p:spPr/>
        <p:txBody>
          <a:bodyPr/>
          <a:lstStyle/>
          <a:p>
            <a:pPr algn="ctr"/>
            <a:r>
              <a:rPr lang="en-US" dirty="0" smtClean="0"/>
              <a:t>Female Engagement Teams</a:t>
            </a:r>
            <a:endParaRPr lang="en-US" dirty="0"/>
          </a:p>
        </p:txBody>
      </p:sp>
      <p:sp>
        <p:nvSpPr>
          <p:cNvPr id="5" name="TextBox 4"/>
          <p:cNvSpPr txBox="1"/>
          <p:nvPr/>
        </p:nvSpPr>
        <p:spPr>
          <a:xfrm>
            <a:off x="8229600" y="2743200"/>
            <a:ext cx="838200" cy="369332"/>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RC-N</a:t>
            </a:r>
            <a:endParaRPr lang="en-US" dirty="0"/>
          </a:p>
        </p:txBody>
      </p:sp>
      <p:sp>
        <p:nvSpPr>
          <p:cNvPr id="6" name="TextBox 5"/>
          <p:cNvSpPr txBox="1"/>
          <p:nvPr/>
        </p:nvSpPr>
        <p:spPr>
          <a:xfrm>
            <a:off x="8229600" y="3276600"/>
            <a:ext cx="838200" cy="369332"/>
          </a:xfrm>
          <a:prstGeom prst="rect">
            <a:avLst/>
          </a:prstGeom>
          <a:solidFill>
            <a:schemeClr val="accent5">
              <a:lumMod val="60000"/>
              <a:lumOff val="40000"/>
            </a:schemeClr>
          </a:solidFill>
          <a:ln>
            <a:solidFill>
              <a:schemeClr val="tx1"/>
            </a:solidFill>
          </a:ln>
        </p:spPr>
        <p:txBody>
          <a:bodyPr wrap="square" rtlCol="0">
            <a:spAutoFit/>
          </a:bodyPr>
          <a:lstStyle/>
          <a:p>
            <a:r>
              <a:rPr lang="en-US" dirty="0" smtClean="0"/>
              <a:t>RC-E</a:t>
            </a:r>
            <a:endParaRPr lang="en-US" dirty="0"/>
          </a:p>
        </p:txBody>
      </p:sp>
      <p:sp>
        <p:nvSpPr>
          <p:cNvPr id="7" name="TextBox 6"/>
          <p:cNvSpPr txBox="1"/>
          <p:nvPr/>
        </p:nvSpPr>
        <p:spPr>
          <a:xfrm>
            <a:off x="8229600" y="3810000"/>
            <a:ext cx="838200" cy="369332"/>
          </a:xfrm>
          <a:prstGeom prst="rect">
            <a:avLst/>
          </a:prstGeom>
          <a:solidFill>
            <a:srgbClr val="FFFF66"/>
          </a:solidFill>
          <a:ln>
            <a:solidFill>
              <a:schemeClr val="tx1"/>
            </a:solidFill>
          </a:ln>
        </p:spPr>
        <p:txBody>
          <a:bodyPr wrap="square" rtlCol="0">
            <a:spAutoFit/>
          </a:bodyPr>
          <a:lstStyle/>
          <a:p>
            <a:r>
              <a:rPr lang="en-US" dirty="0" smtClean="0"/>
              <a:t>RC-S</a:t>
            </a:r>
            <a:endParaRPr lang="en-US" dirty="0"/>
          </a:p>
        </p:txBody>
      </p:sp>
      <p:sp>
        <p:nvSpPr>
          <p:cNvPr id="8" name="TextBox 7"/>
          <p:cNvSpPr txBox="1"/>
          <p:nvPr/>
        </p:nvSpPr>
        <p:spPr>
          <a:xfrm>
            <a:off x="8229600" y="4343400"/>
            <a:ext cx="838200" cy="369332"/>
          </a:xfrm>
          <a:prstGeom prst="rect">
            <a:avLst/>
          </a:prstGeom>
          <a:solidFill>
            <a:schemeClr val="bg1">
              <a:lumMod val="75000"/>
            </a:schemeClr>
          </a:solidFill>
          <a:ln>
            <a:solidFill>
              <a:schemeClr val="tx1"/>
            </a:solidFill>
          </a:ln>
        </p:spPr>
        <p:txBody>
          <a:bodyPr wrap="square" rtlCol="0">
            <a:spAutoFit/>
          </a:bodyPr>
          <a:lstStyle/>
          <a:p>
            <a:r>
              <a:rPr lang="en-US" dirty="0" smtClean="0"/>
              <a:t>RC-SW</a:t>
            </a:r>
            <a:endParaRPr lang="en-US" dirty="0"/>
          </a:p>
        </p:txBody>
      </p:sp>
      <p:sp>
        <p:nvSpPr>
          <p:cNvPr id="9" name="TextBox 8"/>
          <p:cNvSpPr txBox="1"/>
          <p:nvPr/>
        </p:nvSpPr>
        <p:spPr>
          <a:xfrm>
            <a:off x="8229600" y="4876800"/>
            <a:ext cx="838200" cy="369332"/>
          </a:xfrm>
          <a:prstGeom prst="rect">
            <a:avLst/>
          </a:prstGeom>
          <a:solidFill>
            <a:srgbClr val="99FFCC"/>
          </a:solidFill>
          <a:ln>
            <a:solidFill>
              <a:schemeClr val="tx1"/>
            </a:solidFill>
          </a:ln>
        </p:spPr>
        <p:txBody>
          <a:bodyPr wrap="square" rtlCol="0">
            <a:spAutoFit/>
          </a:bodyPr>
          <a:lstStyle/>
          <a:p>
            <a:r>
              <a:rPr lang="en-US" dirty="0" smtClean="0"/>
              <a:t>RC-W</a:t>
            </a:r>
            <a:endParaRPr lang="en-US" dirty="0"/>
          </a:p>
        </p:txBody>
      </p:sp>
      <p:sp>
        <p:nvSpPr>
          <p:cNvPr id="10" name="TextBox 9"/>
          <p:cNvSpPr txBox="1"/>
          <p:nvPr/>
        </p:nvSpPr>
        <p:spPr>
          <a:xfrm>
            <a:off x="6324600" y="1066800"/>
            <a:ext cx="762000" cy="400110"/>
          </a:xfrm>
          <a:prstGeom prst="rect">
            <a:avLst/>
          </a:prstGeom>
          <a:noFill/>
          <a:ln>
            <a:solidFill>
              <a:schemeClr val="tx1"/>
            </a:solidFill>
          </a:ln>
        </p:spPr>
        <p:txBody>
          <a:bodyPr wrap="square" rtlCol="0">
            <a:spAutoFit/>
          </a:bodyPr>
          <a:lstStyle/>
          <a:p>
            <a:r>
              <a:rPr lang="en-US" sz="1000" dirty="0" smtClean="0"/>
              <a:t>Kapisa PRT</a:t>
            </a:r>
          </a:p>
          <a:p>
            <a:r>
              <a:rPr lang="en-US" sz="1000" dirty="0" smtClean="0"/>
              <a:t>HTT- AF14</a:t>
            </a:r>
            <a:endParaRPr lang="en-US" sz="1000" dirty="0"/>
          </a:p>
        </p:txBody>
      </p:sp>
      <p:sp>
        <p:nvSpPr>
          <p:cNvPr id="15" name="TextBox 14"/>
          <p:cNvSpPr txBox="1"/>
          <p:nvPr/>
        </p:nvSpPr>
        <p:spPr>
          <a:xfrm>
            <a:off x="4343400" y="914400"/>
            <a:ext cx="990600" cy="1015663"/>
          </a:xfrm>
          <a:prstGeom prst="rect">
            <a:avLst/>
          </a:prstGeom>
          <a:noFill/>
          <a:ln>
            <a:solidFill>
              <a:schemeClr val="tx1"/>
            </a:solidFill>
          </a:ln>
        </p:spPr>
        <p:txBody>
          <a:bodyPr wrap="square" rtlCol="0">
            <a:spAutoFit/>
          </a:bodyPr>
          <a:lstStyle/>
          <a:p>
            <a:pPr algn="ctr"/>
            <a:r>
              <a:rPr lang="en-US" sz="1000" dirty="0" smtClean="0"/>
              <a:t>TF Wolverine</a:t>
            </a:r>
          </a:p>
          <a:p>
            <a:pPr algn="ctr"/>
            <a:r>
              <a:rPr lang="en-US" sz="1000" dirty="0" smtClean="0"/>
              <a:t>HTT/ HTAT</a:t>
            </a:r>
          </a:p>
          <a:p>
            <a:pPr algn="ctr"/>
            <a:r>
              <a:rPr lang="en-US" sz="1000" dirty="0" smtClean="0"/>
              <a:t>KY ADT</a:t>
            </a:r>
          </a:p>
          <a:p>
            <a:pPr algn="ctr"/>
            <a:r>
              <a:rPr lang="en-US" sz="1000" dirty="0" smtClean="0"/>
              <a:t>Korean PRT</a:t>
            </a:r>
          </a:p>
          <a:p>
            <a:pPr algn="ctr"/>
            <a:r>
              <a:rPr lang="en-US" sz="1000" dirty="0" err="1" smtClean="0"/>
              <a:t>Parwan</a:t>
            </a:r>
            <a:r>
              <a:rPr lang="en-US" sz="1000" dirty="0" smtClean="0"/>
              <a:t> CMST</a:t>
            </a:r>
          </a:p>
          <a:p>
            <a:pPr algn="ctr"/>
            <a:r>
              <a:rPr lang="en-US" sz="1000" i="1" dirty="0" smtClean="0"/>
              <a:t>Bagram AFB</a:t>
            </a:r>
            <a:endParaRPr lang="en-US" sz="1000" i="1" dirty="0"/>
          </a:p>
        </p:txBody>
      </p:sp>
      <p:cxnSp>
        <p:nvCxnSpPr>
          <p:cNvPr id="17" name="Straight Arrow Connector 16"/>
          <p:cNvCxnSpPr>
            <a:stCxn id="15" idx="2"/>
          </p:cNvCxnSpPr>
          <p:nvPr/>
        </p:nvCxnSpPr>
        <p:spPr>
          <a:xfrm rot="16200000" flipH="1">
            <a:off x="4527380" y="2241382"/>
            <a:ext cx="1194139" cy="571499"/>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p:cNvCxnSpPr>
          <p:nvPr/>
        </p:nvCxnSpPr>
        <p:spPr>
          <a:xfrm rot="5400000">
            <a:off x="5267357" y="1685955"/>
            <a:ext cx="1657289" cy="1219199"/>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1371600"/>
            <a:ext cx="838200" cy="246221"/>
          </a:xfrm>
          <a:prstGeom prst="rect">
            <a:avLst/>
          </a:prstGeom>
          <a:noFill/>
          <a:ln>
            <a:solidFill>
              <a:schemeClr val="tx1"/>
            </a:solidFill>
          </a:ln>
        </p:spPr>
        <p:txBody>
          <a:bodyPr wrap="square" rtlCol="0">
            <a:spAutoFit/>
          </a:bodyPr>
          <a:lstStyle/>
          <a:p>
            <a:r>
              <a:rPr lang="en-US" sz="1000" dirty="0" err="1" smtClean="0"/>
              <a:t>Parwan</a:t>
            </a:r>
            <a:r>
              <a:rPr lang="en-US" sz="1000" dirty="0" smtClean="0"/>
              <a:t> PRT</a:t>
            </a:r>
            <a:endParaRPr lang="en-US" sz="1000" dirty="0"/>
          </a:p>
        </p:txBody>
      </p:sp>
      <p:sp>
        <p:nvSpPr>
          <p:cNvPr id="23" name="TextBox 22"/>
          <p:cNvSpPr txBox="1"/>
          <p:nvPr/>
        </p:nvSpPr>
        <p:spPr>
          <a:xfrm>
            <a:off x="6477000" y="2590800"/>
            <a:ext cx="762000" cy="246221"/>
          </a:xfrm>
          <a:prstGeom prst="rect">
            <a:avLst/>
          </a:prstGeom>
          <a:noFill/>
          <a:ln>
            <a:solidFill>
              <a:schemeClr val="tx1"/>
            </a:solidFill>
          </a:ln>
        </p:spPr>
        <p:txBody>
          <a:bodyPr wrap="square" rtlCol="0">
            <a:spAutoFit/>
          </a:bodyPr>
          <a:lstStyle/>
          <a:p>
            <a:r>
              <a:rPr lang="en-US" sz="1000" dirty="0" err="1" smtClean="0"/>
              <a:t>Kunar</a:t>
            </a:r>
            <a:r>
              <a:rPr lang="en-US" sz="1000" dirty="0" smtClean="0"/>
              <a:t> PRT</a:t>
            </a:r>
            <a:endParaRPr lang="en-US" sz="1000" dirty="0"/>
          </a:p>
        </p:txBody>
      </p:sp>
      <p:cxnSp>
        <p:nvCxnSpPr>
          <p:cNvPr id="25" name="Straight Arrow Connector 24"/>
          <p:cNvCxnSpPr/>
          <p:nvPr/>
        </p:nvCxnSpPr>
        <p:spPr>
          <a:xfrm rot="10800000" flipV="1">
            <a:off x="6096000" y="2819400"/>
            <a:ext cx="685800" cy="3048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3543300" y="1638300"/>
            <a:ext cx="1600200" cy="15240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352800"/>
            <a:ext cx="990600" cy="246221"/>
          </a:xfrm>
          <a:prstGeom prst="rect">
            <a:avLst/>
          </a:prstGeom>
          <a:noFill/>
          <a:ln>
            <a:solidFill>
              <a:schemeClr val="tx1"/>
            </a:solidFill>
          </a:ln>
        </p:spPr>
        <p:txBody>
          <a:bodyPr wrap="square" rtlCol="0">
            <a:spAutoFit/>
          </a:bodyPr>
          <a:lstStyle/>
          <a:p>
            <a:r>
              <a:rPr lang="en-US" sz="1000" dirty="0" err="1" smtClean="0"/>
              <a:t>Nangahar</a:t>
            </a:r>
            <a:r>
              <a:rPr lang="en-US" sz="1000" dirty="0" smtClean="0"/>
              <a:t> PRT</a:t>
            </a:r>
            <a:endParaRPr lang="en-US" sz="1000" dirty="0"/>
          </a:p>
        </p:txBody>
      </p:sp>
      <p:cxnSp>
        <p:nvCxnSpPr>
          <p:cNvPr id="33" name="Straight Arrow Connector 32"/>
          <p:cNvCxnSpPr>
            <a:stCxn id="31" idx="1"/>
          </p:cNvCxnSpPr>
          <p:nvPr/>
        </p:nvCxnSpPr>
        <p:spPr>
          <a:xfrm rot="10800000">
            <a:off x="6019800" y="3429001"/>
            <a:ext cx="381000" cy="46911"/>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4" descr="Girl_Scout_Oct09_Finley Shields Nangarhar.jpg"/>
          <p:cNvPicPr>
            <a:picLocks noChangeAspect="1"/>
          </p:cNvPicPr>
          <p:nvPr/>
        </p:nvPicPr>
        <p:blipFill>
          <a:blip r:embed="rId3" cstate="print"/>
          <a:stretch>
            <a:fillRect/>
          </a:stretch>
        </p:blipFill>
        <p:spPr>
          <a:xfrm>
            <a:off x="6400800" y="3733800"/>
            <a:ext cx="1705579" cy="1238250"/>
          </a:xfrm>
          <a:prstGeom prst="rect">
            <a:avLst/>
          </a:prstGeom>
        </p:spPr>
      </p:pic>
      <p:pic>
        <p:nvPicPr>
          <p:cNvPr id="36" name="Picture 35" descr="IMG_6582.jpg"/>
          <p:cNvPicPr>
            <a:picLocks noChangeAspect="1"/>
          </p:cNvPicPr>
          <p:nvPr/>
        </p:nvPicPr>
        <p:blipFill>
          <a:blip r:embed="rId4" cstate="print"/>
          <a:stretch>
            <a:fillRect/>
          </a:stretch>
        </p:blipFill>
        <p:spPr>
          <a:xfrm>
            <a:off x="1371600" y="1066800"/>
            <a:ext cx="1117600" cy="1676400"/>
          </a:xfrm>
          <a:prstGeom prst="rect">
            <a:avLst/>
          </a:prstGeom>
        </p:spPr>
      </p:pic>
      <p:sp>
        <p:nvSpPr>
          <p:cNvPr id="38" name="TextBox 37"/>
          <p:cNvSpPr txBox="1"/>
          <p:nvPr/>
        </p:nvSpPr>
        <p:spPr>
          <a:xfrm>
            <a:off x="5105400" y="5257800"/>
            <a:ext cx="762000" cy="246221"/>
          </a:xfrm>
          <a:prstGeom prst="rect">
            <a:avLst/>
          </a:prstGeom>
          <a:noFill/>
          <a:ln>
            <a:solidFill>
              <a:schemeClr val="tx1"/>
            </a:solidFill>
          </a:ln>
        </p:spPr>
        <p:txBody>
          <a:bodyPr wrap="square" rtlCol="0">
            <a:spAutoFit/>
          </a:bodyPr>
          <a:lstStyle/>
          <a:p>
            <a:r>
              <a:rPr lang="en-US" sz="1000" dirty="0" err="1" smtClean="0"/>
              <a:t>Ghazni</a:t>
            </a:r>
            <a:r>
              <a:rPr lang="en-US" sz="1000" dirty="0" smtClean="0"/>
              <a:t> PRT</a:t>
            </a:r>
            <a:endParaRPr lang="en-US" sz="1000" dirty="0"/>
          </a:p>
        </p:txBody>
      </p:sp>
      <p:cxnSp>
        <p:nvCxnSpPr>
          <p:cNvPr id="40" name="Straight Arrow Connector 39"/>
          <p:cNvCxnSpPr/>
          <p:nvPr/>
        </p:nvCxnSpPr>
        <p:spPr>
          <a:xfrm rot="16200000" flipV="1">
            <a:off x="4648200" y="4267200"/>
            <a:ext cx="1295400" cy="6858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81800" y="2971800"/>
            <a:ext cx="990600" cy="246221"/>
          </a:xfrm>
          <a:prstGeom prst="rect">
            <a:avLst/>
          </a:prstGeom>
          <a:noFill/>
          <a:ln>
            <a:solidFill>
              <a:schemeClr val="tx1"/>
            </a:solidFill>
          </a:ln>
        </p:spPr>
        <p:txBody>
          <a:bodyPr wrap="square" rtlCol="0">
            <a:spAutoFit/>
          </a:bodyPr>
          <a:lstStyle/>
          <a:p>
            <a:r>
              <a:rPr lang="en-US" sz="1000" dirty="0" err="1" smtClean="0"/>
              <a:t>Laghman</a:t>
            </a:r>
            <a:r>
              <a:rPr lang="en-US" sz="1000" dirty="0" smtClean="0"/>
              <a:t> PRT</a:t>
            </a:r>
            <a:endParaRPr lang="en-US" sz="1000" dirty="0"/>
          </a:p>
        </p:txBody>
      </p:sp>
      <p:cxnSp>
        <p:nvCxnSpPr>
          <p:cNvPr id="43" name="Straight Arrow Connector 42"/>
          <p:cNvCxnSpPr>
            <a:stCxn id="41" idx="1"/>
          </p:cNvCxnSpPr>
          <p:nvPr/>
        </p:nvCxnSpPr>
        <p:spPr>
          <a:xfrm rot="10800000" flipV="1">
            <a:off x="5715000" y="3094910"/>
            <a:ext cx="1066800" cy="181689"/>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44" descr="FET Bravo Battery med outreach.jpg"/>
          <p:cNvPicPr>
            <a:picLocks noChangeAspect="1"/>
          </p:cNvPicPr>
          <p:nvPr/>
        </p:nvPicPr>
        <p:blipFill>
          <a:blip r:embed="rId5" cstate="print"/>
          <a:stretch>
            <a:fillRect/>
          </a:stretch>
        </p:blipFill>
        <p:spPr>
          <a:xfrm>
            <a:off x="421341" y="4876800"/>
            <a:ext cx="2017059" cy="1371600"/>
          </a:xfrm>
          <a:prstGeom prst="rect">
            <a:avLst/>
          </a:prstGeom>
        </p:spPr>
      </p:pic>
      <p:sp>
        <p:nvSpPr>
          <p:cNvPr id="48" name="TextBox 47"/>
          <p:cNvSpPr txBox="1"/>
          <p:nvPr/>
        </p:nvSpPr>
        <p:spPr>
          <a:xfrm>
            <a:off x="3886200" y="5715000"/>
            <a:ext cx="762000" cy="246221"/>
          </a:xfrm>
          <a:prstGeom prst="rect">
            <a:avLst/>
          </a:prstGeom>
          <a:noFill/>
          <a:ln>
            <a:solidFill>
              <a:schemeClr val="tx1"/>
            </a:solidFill>
          </a:ln>
        </p:spPr>
        <p:txBody>
          <a:bodyPr wrap="square" rtlCol="0">
            <a:spAutoFit/>
          </a:bodyPr>
          <a:lstStyle/>
          <a:p>
            <a:r>
              <a:rPr lang="en-US" sz="1000" dirty="0" smtClean="0"/>
              <a:t>HTT-AF6</a:t>
            </a:r>
          </a:p>
        </p:txBody>
      </p:sp>
      <p:cxnSp>
        <p:nvCxnSpPr>
          <p:cNvPr id="50" name="Straight Arrow Connector 49"/>
          <p:cNvCxnSpPr/>
          <p:nvPr/>
        </p:nvCxnSpPr>
        <p:spPr>
          <a:xfrm rot="16200000" flipV="1">
            <a:off x="3048000" y="4724400"/>
            <a:ext cx="1524000" cy="4572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95600" y="5791200"/>
            <a:ext cx="762000" cy="246221"/>
          </a:xfrm>
          <a:prstGeom prst="rect">
            <a:avLst/>
          </a:prstGeom>
          <a:noFill/>
          <a:ln>
            <a:solidFill>
              <a:schemeClr val="tx1"/>
            </a:solidFill>
          </a:ln>
        </p:spPr>
        <p:txBody>
          <a:bodyPr wrap="square" rtlCol="0">
            <a:spAutoFit/>
          </a:bodyPr>
          <a:lstStyle/>
          <a:p>
            <a:r>
              <a:rPr lang="en-US" sz="1000" dirty="0" smtClean="0"/>
              <a:t>2</a:t>
            </a:r>
            <a:r>
              <a:rPr lang="en-US" sz="1000" baseline="30000" dirty="0" smtClean="0"/>
              <a:t>nd</a:t>
            </a:r>
            <a:r>
              <a:rPr lang="en-US" sz="1000" dirty="0" smtClean="0"/>
              <a:t> MEB-A</a:t>
            </a:r>
          </a:p>
        </p:txBody>
      </p:sp>
      <p:cxnSp>
        <p:nvCxnSpPr>
          <p:cNvPr id="53" name="Straight Arrow Connector 52"/>
          <p:cNvCxnSpPr>
            <a:stCxn id="51" idx="0"/>
          </p:cNvCxnSpPr>
          <p:nvPr/>
        </p:nvCxnSpPr>
        <p:spPr>
          <a:xfrm rot="16200000" flipV="1">
            <a:off x="2857500" y="5372100"/>
            <a:ext cx="762000" cy="762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86400" y="4114800"/>
            <a:ext cx="609600" cy="400110"/>
          </a:xfrm>
          <a:prstGeom prst="rect">
            <a:avLst/>
          </a:prstGeom>
          <a:noFill/>
          <a:ln>
            <a:solidFill>
              <a:schemeClr val="tx1"/>
            </a:solidFill>
          </a:ln>
        </p:spPr>
        <p:txBody>
          <a:bodyPr wrap="square" rtlCol="0">
            <a:spAutoFit/>
          </a:bodyPr>
          <a:lstStyle/>
          <a:p>
            <a:r>
              <a:rPr lang="en-US" sz="1000" dirty="0" smtClean="0"/>
              <a:t>TF Rock MISO</a:t>
            </a:r>
          </a:p>
        </p:txBody>
      </p:sp>
      <p:cxnSp>
        <p:nvCxnSpPr>
          <p:cNvPr id="56" name="Straight Arrow Connector 55"/>
          <p:cNvCxnSpPr>
            <a:stCxn id="54" idx="0"/>
          </p:cNvCxnSpPr>
          <p:nvPr/>
        </p:nvCxnSpPr>
        <p:spPr>
          <a:xfrm rot="16200000" flipV="1">
            <a:off x="5067300" y="3390900"/>
            <a:ext cx="685800" cy="7620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yes"/>
          <p:cNvPicPr>
            <a:picLocks noGrp="1" noChangeAspect="1"/>
          </p:cNvPicPr>
          <p:nvPr>
            <p:ph idx="1"/>
          </p:nvPr>
        </p:nvPicPr>
        <p:blipFill>
          <a:blip r:embed="rId2" cstate="print"/>
          <a:stretch>
            <a:fillRect/>
          </a:stretch>
        </p:blipFill>
        <p:spPr>
          <a:xfrm>
            <a:off x="3886200" y="304800"/>
            <a:ext cx="5003799" cy="3752850"/>
          </a:xfrm>
          <a:solidFill>
            <a:srgbClr val="7030A0"/>
          </a:solidFill>
        </p:spPr>
      </p:pic>
      <p:sp>
        <p:nvSpPr>
          <p:cNvPr id="5" name="Rounded Rectangle 4"/>
          <p:cNvSpPr/>
          <p:nvPr/>
        </p:nvSpPr>
        <p:spPr>
          <a:xfrm>
            <a:off x="1219200" y="304800"/>
            <a:ext cx="5105400" cy="1295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FET </a:t>
            </a:r>
            <a:r>
              <a:rPr lang="en-US" sz="2800" i="1" dirty="0" smtClean="0"/>
              <a:t>”LOOKING FORWARD”</a:t>
            </a:r>
            <a:endParaRPr lang="en-US" sz="2800" i="1" dirty="0"/>
          </a:p>
        </p:txBody>
      </p:sp>
      <p:sp>
        <p:nvSpPr>
          <p:cNvPr id="8" name="TextBox 7"/>
          <p:cNvSpPr txBox="1"/>
          <p:nvPr/>
        </p:nvSpPr>
        <p:spPr>
          <a:xfrm>
            <a:off x="3886200" y="4191000"/>
            <a:ext cx="2667000" cy="2215991"/>
          </a:xfrm>
          <a:prstGeom prst="rect">
            <a:avLst/>
          </a:prstGeom>
          <a:noFill/>
        </p:spPr>
        <p:txBody>
          <a:bodyPr wrap="square" rtlCol="0">
            <a:spAutoFit/>
          </a:bodyPr>
          <a:lstStyle/>
          <a:p>
            <a:r>
              <a:rPr lang="en-US" sz="2400" b="1" u="sng" dirty="0" smtClean="0">
                <a:latin typeface="Comic Sans MS" pitchFamily="66" charset="0"/>
              </a:rPr>
              <a:t>F</a:t>
            </a:r>
            <a:r>
              <a:rPr lang="en-US" sz="2400" dirty="0" smtClean="0">
                <a:latin typeface="Comic Sans MS" pitchFamily="66" charset="0"/>
              </a:rPr>
              <a:t>AMILY</a:t>
            </a:r>
          </a:p>
          <a:p>
            <a:endParaRPr lang="en-US" sz="2400" dirty="0" smtClean="0">
              <a:latin typeface="Comic Sans MS" pitchFamily="66" charset="0"/>
            </a:endParaRPr>
          </a:p>
          <a:p>
            <a:r>
              <a:rPr lang="en-US" sz="2400" b="1" u="sng" dirty="0" smtClean="0">
                <a:latin typeface="Comic Sans MS" pitchFamily="66" charset="0"/>
              </a:rPr>
              <a:t>E</a:t>
            </a:r>
            <a:r>
              <a:rPr lang="en-US" sz="2400" dirty="0" smtClean="0">
                <a:latin typeface="Comic Sans MS" pitchFamily="66" charset="0"/>
              </a:rPr>
              <a:t>MPOWERMENT</a:t>
            </a:r>
          </a:p>
          <a:p>
            <a:endParaRPr lang="en-US" sz="2400" dirty="0" smtClean="0">
              <a:latin typeface="Comic Sans MS" pitchFamily="66" charset="0"/>
            </a:endParaRPr>
          </a:p>
          <a:p>
            <a:r>
              <a:rPr lang="en-US" sz="2400" b="1" u="sng" dirty="0" smtClean="0">
                <a:latin typeface="Comic Sans MS" pitchFamily="66" charset="0"/>
              </a:rPr>
              <a:t>T</a:t>
            </a:r>
            <a:r>
              <a:rPr lang="en-US" sz="2400" dirty="0" smtClean="0">
                <a:latin typeface="Comic Sans MS" pitchFamily="66" charset="0"/>
              </a:rPr>
              <a:t>EAMS</a:t>
            </a:r>
          </a:p>
          <a:p>
            <a:endParaRPr lang="en-US" dirty="0"/>
          </a:p>
        </p:txBody>
      </p:sp>
      <p:pic>
        <p:nvPicPr>
          <p:cNvPr id="9" name="Picture 8" descr="hospital pic (10).JPG"/>
          <p:cNvPicPr>
            <a:picLocks noChangeAspect="1"/>
          </p:cNvPicPr>
          <p:nvPr/>
        </p:nvPicPr>
        <p:blipFill>
          <a:blip r:embed="rId3" cstate="print"/>
          <a:stretch>
            <a:fillRect/>
          </a:stretch>
        </p:blipFill>
        <p:spPr>
          <a:xfrm>
            <a:off x="762000" y="1828800"/>
            <a:ext cx="2540000" cy="1905000"/>
          </a:xfrm>
          <a:prstGeom prst="rect">
            <a:avLst/>
          </a:prstGeom>
        </p:spPr>
      </p:pic>
      <p:pic>
        <p:nvPicPr>
          <p:cNvPr id="10" name="Picture 9" descr="Oct 17 (17).JPG"/>
          <p:cNvPicPr>
            <a:picLocks noChangeAspect="1"/>
          </p:cNvPicPr>
          <p:nvPr/>
        </p:nvPicPr>
        <p:blipFill>
          <a:blip r:embed="rId4" cstate="print"/>
          <a:stretch>
            <a:fillRect/>
          </a:stretch>
        </p:blipFill>
        <p:spPr>
          <a:xfrm>
            <a:off x="762000" y="4038600"/>
            <a:ext cx="2540000" cy="190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4953000" cy="822960"/>
          </a:xfrm>
        </p:spPr>
        <p:txBody>
          <a:bodyPr/>
          <a:lstStyle/>
          <a:p>
            <a:pPr algn="ctr"/>
            <a:r>
              <a:rPr lang="en-US" dirty="0" smtClean="0"/>
              <a:t>POC:</a:t>
            </a:r>
            <a:endParaRPr lang="en-US" dirty="0"/>
          </a:p>
        </p:txBody>
      </p:sp>
      <p:sp>
        <p:nvSpPr>
          <p:cNvPr id="3" name="Content Placeholder 2"/>
          <p:cNvSpPr>
            <a:spLocks noGrp="1"/>
          </p:cNvSpPr>
          <p:nvPr>
            <p:ph idx="1"/>
          </p:nvPr>
        </p:nvSpPr>
        <p:spPr>
          <a:xfrm>
            <a:off x="381000" y="1295400"/>
            <a:ext cx="5943600" cy="5181600"/>
          </a:xfrm>
        </p:spPr>
        <p:txBody>
          <a:bodyPr/>
          <a:lstStyle/>
          <a:p>
            <a:pPr>
              <a:buNone/>
            </a:pPr>
            <a:r>
              <a:rPr lang="en-US" sz="2000" dirty="0" err="1" smtClean="0"/>
              <a:t>LisaRe</a:t>
            </a:r>
            <a:r>
              <a:rPr lang="en-US" sz="2000" dirty="0" smtClean="0"/>
              <a:t> Brooks, Ph.D.</a:t>
            </a:r>
          </a:p>
          <a:p>
            <a:pPr>
              <a:buNone/>
            </a:pPr>
            <a:r>
              <a:rPr lang="en-US" sz="2000" dirty="0" smtClean="0"/>
              <a:t>Social Scientist</a:t>
            </a:r>
          </a:p>
          <a:p>
            <a:pPr>
              <a:buNone/>
            </a:pPr>
            <a:r>
              <a:rPr lang="en-US" sz="2000" dirty="0" smtClean="0"/>
              <a:t>Human Terrain Analyst Team</a:t>
            </a:r>
          </a:p>
          <a:p>
            <a:pPr>
              <a:buNone/>
            </a:pPr>
            <a:r>
              <a:rPr lang="en-US" sz="2000" dirty="0" smtClean="0"/>
              <a:t>Bagram, Afghanistan</a:t>
            </a:r>
          </a:p>
          <a:p>
            <a:pPr>
              <a:buNone/>
            </a:pPr>
            <a:r>
              <a:rPr lang="en-US" sz="2000" dirty="0" smtClean="0"/>
              <a:t>DSN: (318) 431-2185</a:t>
            </a:r>
          </a:p>
          <a:p>
            <a:pPr>
              <a:buNone/>
            </a:pPr>
            <a:r>
              <a:rPr lang="en-US" sz="2000" dirty="0" smtClean="0">
                <a:hlinkClick r:id="rId2"/>
              </a:rPr>
              <a:t>lisare.brooks@afghan.swa.us.army.mil</a:t>
            </a:r>
            <a:endParaRPr lang="en-US" sz="2000" dirty="0" smtClean="0"/>
          </a:p>
          <a:p>
            <a:pPr>
              <a:buNone/>
            </a:pPr>
            <a:endParaRPr lang="en-US" dirty="0" smtClean="0"/>
          </a:p>
          <a:p>
            <a:endParaRPr lang="en-US" dirty="0"/>
          </a:p>
        </p:txBody>
      </p:sp>
      <p:pic>
        <p:nvPicPr>
          <p:cNvPr id="5" name="Picture 4" descr="Lisa.JPG"/>
          <p:cNvPicPr>
            <a:picLocks noChangeAspect="1"/>
          </p:cNvPicPr>
          <p:nvPr/>
        </p:nvPicPr>
        <p:blipFill>
          <a:blip r:embed="rId3" cstate="print"/>
          <a:stretch>
            <a:fillRect/>
          </a:stretch>
        </p:blipFill>
        <p:spPr>
          <a:xfrm>
            <a:off x="5943600" y="304800"/>
            <a:ext cx="2900977" cy="2178050"/>
          </a:xfrm>
          <a:prstGeom prst="rect">
            <a:avLst/>
          </a:prstGeom>
        </p:spPr>
      </p:pic>
      <p:sp>
        <p:nvSpPr>
          <p:cNvPr id="6" name="TextBox 5"/>
          <p:cNvSpPr txBox="1"/>
          <p:nvPr/>
        </p:nvSpPr>
        <p:spPr>
          <a:xfrm>
            <a:off x="4343400" y="4038600"/>
            <a:ext cx="4648200" cy="1384995"/>
          </a:xfrm>
          <a:prstGeom prst="rect">
            <a:avLst/>
          </a:prstGeom>
          <a:noFill/>
        </p:spPr>
        <p:txBody>
          <a:bodyPr wrap="square" rtlCol="0">
            <a:spAutoFit/>
          </a:bodyPr>
          <a:lstStyle/>
          <a:p>
            <a:r>
              <a:rPr lang="en-US" sz="2400" b="1" dirty="0" smtClean="0">
                <a:latin typeface="Bradley Hand ITC" pitchFamily="66" charset="0"/>
              </a:rPr>
              <a:t>Many Thanks to:</a:t>
            </a:r>
          </a:p>
          <a:p>
            <a:r>
              <a:rPr lang="en-US" sz="2000" dirty="0" smtClean="0"/>
              <a:t>LTC Wolfgang</a:t>
            </a:r>
          </a:p>
          <a:p>
            <a:r>
              <a:rPr lang="en-US" sz="2000" dirty="0" smtClean="0"/>
              <a:t>TF Wolverine</a:t>
            </a:r>
          </a:p>
          <a:p>
            <a:r>
              <a:rPr lang="en-US" sz="2000" dirty="0" smtClean="0"/>
              <a:t>COIN Academy Staff</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28600"/>
            <a:ext cx="7772400" cy="609600"/>
          </a:xfrm>
        </p:spPr>
        <p:txBody>
          <a:bodyPr>
            <a:normAutofit/>
          </a:bodyPr>
          <a:lstStyle/>
          <a:p>
            <a:pPr algn="ctr"/>
            <a:r>
              <a:rPr lang="en-US" sz="2400" dirty="0" smtClean="0"/>
              <a:t>Recommended Reading/ Viewing</a:t>
            </a:r>
            <a:endParaRPr lang="en-US" sz="2400" dirty="0"/>
          </a:p>
        </p:txBody>
      </p:sp>
      <p:sp>
        <p:nvSpPr>
          <p:cNvPr id="5" name="Content Placeholder 4"/>
          <p:cNvSpPr>
            <a:spLocks noGrp="1"/>
          </p:cNvSpPr>
          <p:nvPr>
            <p:ph sz="half" idx="1"/>
          </p:nvPr>
        </p:nvSpPr>
        <p:spPr>
          <a:xfrm>
            <a:off x="381000" y="914400"/>
            <a:ext cx="4419600" cy="5715000"/>
          </a:xfrm>
        </p:spPr>
        <p:txBody>
          <a:bodyPr>
            <a:normAutofit/>
          </a:bodyPr>
          <a:lstStyle/>
          <a:p>
            <a:pPr algn="ctr">
              <a:buNone/>
            </a:pPr>
            <a:r>
              <a:rPr lang="en-US" sz="2000" b="1" u="sng" dirty="0" smtClean="0"/>
              <a:t>Books / Articles</a:t>
            </a:r>
          </a:p>
          <a:p>
            <a:r>
              <a:rPr lang="en-US" sz="1400" dirty="0" smtClean="0"/>
              <a:t>A Bed of Red Flowers: In Search of My 	Afghanistan: </a:t>
            </a:r>
            <a:r>
              <a:rPr lang="en-US" sz="1400" dirty="0" err="1" smtClean="0"/>
              <a:t>Nelofer</a:t>
            </a:r>
            <a:r>
              <a:rPr lang="en-US" sz="1400" dirty="0" smtClean="0"/>
              <a:t> </a:t>
            </a:r>
            <a:r>
              <a:rPr lang="en-US" sz="1400" dirty="0" err="1" smtClean="0"/>
              <a:t>Pazira</a:t>
            </a:r>
            <a:endParaRPr lang="en-US" sz="1400" dirty="0" smtClean="0"/>
          </a:p>
          <a:p>
            <a:r>
              <a:rPr lang="en-US" sz="1400" dirty="0" smtClean="0"/>
              <a:t>A Woman Among Warlords, </a:t>
            </a:r>
            <a:r>
              <a:rPr lang="en-US" sz="1400" dirty="0" err="1" smtClean="0"/>
              <a:t>Malalai</a:t>
            </a:r>
            <a:r>
              <a:rPr lang="en-US" sz="1400" dirty="0" smtClean="0"/>
              <a:t> </a:t>
            </a:r>
            <a:r>
              <a:rPr lang="en-US" sz="1400" dirty="0" err="1" smtClean="0"/>
              <a:t>Joya</a:t>
            </a:r>
            <a:endParaRPr lang="en-US" sz="1400" dirty="0" smtClean="0"/>
          </a:p>
          <a:p>
            <a:r>
              <a:rPr lang="en-US" sz="1400" dirty="0" smtClean="0"/>
              <a:t>Behind the </a:t>
            </a:r>
            <a:r>
              <a:rPr lang="en-US" sz="1400" dirty="0" err="1" smtClean="0"/>
              <a:t>Burqa</a:t>
            </a:r>
            <a:r>
              <a:rPr lang="en-US" sz="1400" dirty="0" smtClean="0"/>
              <a:t>, </a:t>
            </a:r>
            <a:r>
              <a:rPr lang="en-US" sz="1400" dirty="0" err="1" smtClean="0"/>
              <a:t>Sulima</a:t>
            </a:r>
            <a:r>
              <a:rPr lang="en-US" sz="1400" dirty="0" smtClean="0"/>
              <a:t>, </a:t>
            </a:r>
            <a:r>
              <a:rPr lang="en-US" sz="1400" dirty="0" err="1" smtClean="0"/>
              <a:t>Hala</a:t>
            </a:r>
            <a:r>
              <a:rPr lang="en-US" sz="1400" dirty="0" smtClean="0"/>
              <a:t>, &amp; </a:t>
            </a:r>
            <a:r>
              <a:rPr lang="en-US" sz="1400" dirty="0" err="1" smtClean="0"/>
              <a:t>Batya</a:t>
            </a:r>
            <a:r>
              <a:rPr lang="en-US" sz="1400" dirty="0" smtClean="0"/>
              <a:t> </a:t>
            </a:r>
            <a:r>
              <a:rPr lang="en-US" sz="1400" dirty="0" err="1" smtClean="0"/>
              <a:t>Yasgur</a:t>
            </a:r>
            <a:endParaRPr lang="en-US" sz="1400" dirty="0" smtClean="0"/>
          </a:p>
          <a:p>
            <a:r>
              <a:rPr lang="en-US" sz="1400" dirty="0" smtClean="0"/>
              <a:t>Freedom and Culture, John Dewey</a:t>
            </a:r>
          </a:p>
          <a:p>
            <a:r>
              <a:rPr lang="en-US" sz="1400" dirty="0" smtClean="0"/>
              <a:t>Half The Sky, Nicholas </a:t>
            </a:r>
            <a:r>
              <a:rPr lang="en-US" sz="1400" dirty="0" err="1" smtClean="0"/>
              <a:t>Kristof</a:t>
            </a:r>
            <a:r>
              <a:rPr lang="en-US" sz="1400" dirty="0" smtClean="0"/>
              <a:t> &amp; Sheryl </a:t>
            </a:r>
            <a:r>
              <a:rPr lang="en-US" sz="1400" dirty="0" err="1" smtClean="0"/>
              <a:t>WuDunn</a:t>
            </a:r>
            <a:endParaRPr lang="en-US" sz="1400" dirty="0" smtClean="0"/>
          </a:p>
          <a:p>
            <a:r>
              <a:rPr lang="en-US" sz="1400" dirty="0" smtClean="0"/>
              <a:t>Kabul Beauty School, Deborah Rodriquez &amp; </a:t>
            </a:r>
          </a:p>
          <a:p>
            <a:pPr lvl="1">
              <a:buNone/>
            </a:pPr>
            <a:r>
              <a:rPr lang="en-US" sz="1200" dirty="0" smtClean="0"/>
              <a:t>	</a:t>
            </a:r>
            <a:r>
              <a:rPr lang="en-US" sz="1400" dirty="0" smtClean="0"/>
              <a:t>Kristin Olson </a:t>
            </a:r>
          </a:p>
          <a:p>
            <a:r>
              <a:rPr lang="en-US" sz="1400" dirty="0" smtClean="0"/>
              <a:t>Kabul in Winter, Ann Jones</a:t>
            </a:r>
          </a:p>
          <a:p>
            <a:r>
              <a:rPr lang="en-US" sz="1400" dirty="0" smtClean="0"/>
              <a:t>Land of the High Flags: When the Going was 	Good, Rosanne </a:t>
            </a:r>
            <a:r>
              <a:rPr lang="en-US" sz="1400" dirty="0" err="1" smtClean="0"/>
              <a:t>Klass</a:t>
            </a:r>
            <a:endParaRPr lang="en-US" sz="1400" dirty="0" smtClean="0"/>
          </a:p>
          <a:p>
            <a:r>
              <a:rPr lang="en-US" sz="1400" dirty="0" err="1" smtClean="0"/>
              <a:t>Meena</a:t>
            </a:r>
            <a:r>
              <a:rPr lang="en-US" sz="1400" dirty="0" smtClean="0"/>
              <a:t>: Heroine of Afghanistan, Melody </a:t>
            </a:r>
          </a:p>
          <a:p>
            <a:pPr>
              <a:buNone/>
            </a:pPr>
            <a:r>
              <a:rPr lang="en-US" sz="1400" dirty="0" smtClean="0"/>
              <a:t>		</a:t>
            </a:r>
            <a:r>
              <a:rPr lang="en-US" sz="1400" dirty="0" err="1" smtClean="0"/>
              <a:t>Ermachild</a:t>
            </a:r>
            <a:r>
              <a:rPr lang="en-US" sz="1400" dirty="0" smtClean="0"/>
              <a:t> </a:t>
            </a:r>
            <a:r>
              <a:rPr lang="en-US" sz="1400" dirty="0" err="1" smtClean="0"/>
              <a:t>Chavis</a:t>
            </a:r>
            <a:endParaRPr lang="en-US" sz="1400" dirty="0" smtClean="0"/>
          </a:p>
          <a:p>
            <a:r>
              <a:rPr lang="en-US" sz="1400" dirty="0" smtClean="0"/>
              <a:t>My Forbidden Face, </a:t>
            </a:r>
            <a:r>
              <a:rPr lang="en-US" sz="1400" dirty="0" err="1" smtClean="0"/>
              <a:t>Latifa</a:t>
            </a:r>
            <a:r>
              <a:rPr lang="en-US" sz="1400" dirty="0" smtClean="0"/>
              <a:t>, </a:t>
            </a:r>
            <a:r>
              <a:rPr lang="en-US" sz="1400" dirty="0" err="1" smtClean="0"/>
              <a:t>Shekeba</a:t>
            </a:r>
            <a:r>
              <a:rPr lang="en-US" sz="1400" dirty="0" smtClean="0"/>
              <a:t> </a:t>
            </a:r>
            <a:r>
              <a:rPr lang="en-US" sz="1400" dirty="0" err="1" smtClean="0"/>
              <a:t>Hachemi</a:t>
            </a:r>
            <a:r>
              <a:rPr lang="en-US" sz="1400" dirty="0" smtClean="0"/>
              <a:t>, &amp; 	Linda Coverdale</a:t>
            </a:r>
          </a:p>
          <a:p>
            <a:r>
              <a:rPr lang="en-US" sz="1400" dirty="0" smtClean="0"/>
              <a:t>Religions, Values, and Peak Experiences, </a:t>
            </a:r>
          </a:p>
          <a:p>
            <a:pPr>
              <a:buNone/>
            </a:pPr>
            <a:r>
              <a:rPr lang="en-US" sz="1400" dirty="0" smtClean="0"/>
              <a:t>		A.H. Maslow</a:t>
            </a:r>
          </a:p>
          <a:p>
            <a:r>
              <a:rPr lang="en-US" sz="1400" dirty="0" smtClean="0"/>
              <a:t>The </a:t>
            </a:r>
            <a:r>
              <a:rPr lang="en-US" sz="1400" dirty="0" err="1" smtClean="0"/>
              <a:t>Booksteller</a:t>
            </a:r>
            <a:r>
              <a:rPr lang="en-US" sz="1400" dirty="0" smtClean="0"/>
              <a:t> of Kabul, </a:t>
            </a:r>
            <a:r>
              <a:rPr lang="en-US" sz="1400" dirty="0" err="1" smtClean="0"/>
              <a:t>Asne</a:t>
            </a:r>
            <a:r>
              <a:rPr lang="en-US" sz="1400" dirty="0" smtClean="0"/>
              <a:t> </a:t>
            </a:r>
            <a:r>
              <a:rPr lang="en-US" sz="1400" dirty="0" err="1" smtClean="0"/>
              <a:t>Seierstad</a:t>
            </a:r>
            <a:endParaRPr lang="en-US" sz="1400" dirty="0" smtClean="0"/>
          </a:p>
          <a:p>
            <a:r>
              <a:rPr lang="en-US" sz="1400" dirty="0" smtClean="0"/>
              <a:t>The Disappearance, Philip Wylie</a:t>
            </a:r>
          </a:p>
          <a:p>
            <a:endParaRPr lang="en-US" sz="1400" dirty="0"/>
          </a:p>
        </p:txBody>
      </p:sp>
      <p:sp>
        <p:nvSpPr>
          <p:cNvPr id="6" name="Content Placeholder 5"/>
          <p:cNvSpPr>
            <a:spLocks noGrp="1"/>
          </p:cNvSpPr>
          <p:nvPr>
            <p:ph sz="half" idx="10"/>
          </p:nvPr>
        </p:nvSpPr>
        <p:spPr>
          <a:xfrm>
            <a:off x="4953000" y="990600"/>
            <a:ext cx="4038600" cy="5486400"/>
          </a:xfrm>
        </p:spPr>
        <p:txBody>
          <a:bodyPr>
            <a:normAutofit fontScale="70000" lnSpcReduction="20000"/>
          </a:bodyPr>
          <a:lstStyle/>
          <a:p>
            <a:pPr algn="ctr">
              <a:buNone/>
            </a:pPr>
            <a:r>
              <a:rPr lang="en-US" sz="2900" b="1" u="sng" dirty="0" smtClean="0"/>
              <a:t>Books / Articles, cont.</a:t>
            </a:r>
          </a:p>
          <a:p>
            <a:pPr lvl="0"/>
            <a:endParaRPr lang="en-US" sz="1300" dirty="0" smtClean="0">
              <a:solidFill>
                <a:prstClr val="black"/>
              </a:solidFill>
            </a:endParaRPr>
          </a:p>
          <a:p>
            <a:r>
              <a:rPr lang="en-US" sz="2000" dirty="0" smtClean="0"/>
              <a:t>The Swallows of Kabul, </a:t>
            </a:r>
            <a:r>
              <a:rPr lang="en-US" sz="2000" dirty="0" err="1" smtClean="0"/>
              <a:t>Yasmina</a:t>
            </a:r>
            <a:r>
              <a:rPr lang="en-US" sz="2000" dirty="0" smtClean="0"/>
              <a:t> </a:t>
            </a:r>
            <a:r>
              <a:rPr lang="en-US" sz="2000" dirty="0" err="1" smtClean="0"/>
              <a:t>Khadra</a:t>
            </a:r>
            <a:endParaRPr lang="en-US" sz="2000" dirty="0" smtClean="0"/>
          </a:p>
          <a:p>
            <a:r>
              <a:rPr lang="en-US" sz="2000" dirty="0" smtClean="0"/>
              <a:t>The Three Women of Herat, </a:t>
            </a:r>
          </a:p>
          <a:p>
            <a:pPr lvl="1">
              <a:buNone/>
            </a:pPr>
            <a:r>
              <a:rPr lang="en-US" sz="1800" dirty="0" smtClean="0"/>
              <a:t>		Veronica Doubleday</a:t>
            </a:r>
          </a:p>
          <a:p>
            <a:pPr lvl="0"/>
            <a:r>
              <a:rPr lang="en-US" sz="2000" dirty="0" smtClean="0">
                <a:solidFill>
                  <a:prstClr val="black"/>
                </a:solidFill>
              </a:rPr>
              <a:t>Veiled Threat: The Hidden Power of Women 	in Afghanistan, Sally Armstrong</a:t>
            </a:r>
          </a:p>
          <a:p>
            <a:r>
              <a:rPr lang="en-US" sz="2000" dirty="0" smtClean="0"/>
              <a:t>Women and Nation Building, Cheryl </a:t>
            </a:r>
            <a:r>
              <a:rPr lang="en-US" sz="2000" dirty="0" err="1" smtClean="0"/>
              <a:t>Benard</a:t>
            </a:r>
            <a:endParaRPr lang="en-US" sz="2000" dirty="0" smtClean="0"/>
          </a:p>
          <a:p>
            <a:r>
              <a:rPr lang="en-US" sz="2000" dirty="0" smtClean="0"/>
              <a:t>Women for Afghan Women, </a:t>
            </a:r>
            <a:r>
              <a:rPr lang="en-US" sz="2000" dirty="0" err="1" smtClean="0"/>
              <a:t>Sunita</a:t>
            </a:r>
            <a:r>
              <a:rPr lang="en-US" sz="2000" dirty="0" smtClean="0"/>
              <a:t> Mehta</a:t>
            </a:r>
            <a:endParaRPr lang="en-US" sz="2000" dirty="0" smtClean="0">
              <a:solidFill>
                <a:prstClr val="black"/>
              </a:solidFill>
            </a:endParaRPr>
          </a:p>
          <a:p>
            <a:pPr lvl="0"/>
            <a:r>
              <a:rPr lang="en-US" sz="2000" dirty="0" smtClean="0">
                <a:solidFill>
                  <a:prstClr val="black"/>
                </a:solidFill>
              </a:rPr>
              <a:t>Women of Afghanistan, Isabelle </a:t>
            </a:r>
            <a:r>
              <a:rPr lang="en-US" sz="2000" dirty="0" err="1" smtClean="0">
                <a:solidFill>
                  <a:prstClr val="black"/>
                </a:solidFill>
              </a:rPr>
              <a:t>Delloye</a:t>
            </a:r>
            <a:endParaRPr lang="en-US" sz="2000" dirty="0" smtClean="0">
              <a:solidFill>
                <a:prstClr val="black"/>
              </a:solidFill>
            </a:endParaRPr>
          </a:p>
          <a:p>
            <a:r>
              <a:rPr lang="en-US" sz="2000" dirty="0" smtClean="0"/>
              <a:t>Women of Afghanistan in the Post-Taliban 	Era, Rosemarie </a:t>
            </a:r>
            <a:r>
              <a:rPr lang="en-US" sz="2000" dirty="0" err="1" smtClean="0"/>
              <a:t>Skaine</a:t>
            </a:r>
            <a:endParaRPr lang="en-US" sz="2000" dirty="0" smtClean="0"/>
          </a:p>
          <a:p>
            <a:r>
              <a:rPr lang="en-US" sz="2000" dirty="0" smtClean="0"/>
              <a:t>Women of Courage, Katherine </a:t>
            </a:r>
            <a:r>
              <a:rPr lang="en-US" sz="2000" dirty="0" err="1" smtClean="0"/>
              <a:t>Kiviat</a:t>
            </a:r>
            <a:r>
              <a:rPr lang="en-US" sz="2000" dirty="0" smtClean="0"/>
              <a:t> &amp; </a:t>
            </a:r>
          </a:p>
          <a:p>
            <a:pPr>
              <a:buNone/>
            </a:pPr>
            <a:r>
              <a:rPr lang="en-US" sz="2000" dirty="0" smtClean="0"/>
              <a:t>		Scott </a:t>
            </a:r>
            <a:r>
              <a:rPr lang="en-US" sz="2000" dirty="0" err="1" smtClean="0"/>
              <a:t>Heidler</a:t>
            </a:r>
            <a:endParaRPr lang="en-US" sz="2000" dirty="0" smtClean="0">
              <a:solidFill>
                <a:prstClr val="black"/>
              </a:solidFill>
            </a:endParaRPr>
          </a:p>
          <a:p>
            <a:pPr lvl="0"/>
            <a:r>
              <a:rPr lang="en-US" sz="2000" dirty="0" err="1" smtClean="0">
                <a:solidFill>
                  <a:prstClr val="black"/>
                </a:solidFill>
              </a:rPr>
              <a:t>Zoya’s</a:t>
            </a:r>
            <a:r>
              <a:rPr lang="en-US" sz="2000" dirty="0" smtClean="0">
                <a:solidFill>
                  <a:prstClr val="black"/>
                </a:solidFill>
              </a:rPr>
              <a:t> Story, John </a:t>
            </a:r>
            <a:r>
              <a:rPr lang="en-US" sz="2000" dirty="0" err="1" smtClean="0">
                <a:solidFill>
                  <a:prstClr val="black"/>
                </a:solidFill>
              </a:rPr>
              <a:t>Follain</a:t>
            </a:r>
            <a:r>
              <a:rPr lang="en-US" sz="2000" dirty="0" smtClean="0">
                <a:solidFill>
                  <a:prstClr val="black"/>
                </a:solidFill>
              </a:rPr>
              <a:t> &amp; Rita </a:t>
            </a:r>
            <a:r>
              <a:rPr lang="en-US" sz="2000" dirty="0" err="1" smtClean="0">
                <a:solidFill>
                  <a:prstClr val="black"/>
                </a:solidFill>
              </a:rPr>
              <a:t>Cristofari</a:t>
            </a:r>
            <a:endParaRPr lang="en-US" sz="2000" dirty="0" smtClean="0">
              <a:solidFill>
                <a:prstClr val="black"/>
              </a:solidFill>
            </a:endParaRPr>
          </a:p>
          <a:p>
            <a:pPr>
              <a:buNone/>
            </a:pPr>
            <a:endParaRPr lang="en-US" sz="2000" b="1" u="sng" dirty="0" smtClean="0"/>
          </a:p>
          <a:p>
            <a:pPr algn="ctr">
              <a:buNone/>
            </a:pPr>
            <a:endParaRPr lang="en-US" sz="2000" b="1" u="sng" dirty="0" smtClean="0"/>
          </a:p>
          <a:p>
            <a:pPr algn="ctr">
              <a:buNone/>
            </a:pPr>
            <a:r>
              <a:rPr lang="en-US" sz="2900" b="1" u="sng" dirty="0" smtClean="0"/>
              <a:t>Movies</a:t>
            </a:r>
          </a:p>
          <a:p>
            <a:r>
              <a:rPr lang="en-US" sz="2000" dirty="0" smtClean="0"/>
              <a:t>Osama, </a:t>
            </a:r>
            <a:r>
              <a:rPr lang="en-US" sz="2000" dirty="0" err="1" smtClean="0"/>
              <a:t>Siddiq</a:t>
            </a:r>
            <a:r>
              <a:rPr lang="en-US" sz="2000" dirty="0" smtClean="0"/>
              <a:t> </a:t>
            </a:r>
            <a:r>
              <a:rPr lang="en-US" sz="2000" dirty="0" err="1" smtClean="0"/>
              <a:t>Barmak</a:t>
            </a:r>
            <a:endParaRPr lang="en-US" sz="2000" dirty="0" smtClean="0"/>
          </a:p>
          <a:p>
            <a:r>
              <a:rPr lang="en-US" sz="2000" dirty="0" smtClean="0"/>
              <a:t>The Beauty Academy of Kabul, Liz </a:t>
            </a:r>
            <a:r>
              <a:rPr lang="en-US" sz="2000" dirty="0" err="1" smtClean="0"/>
              <a:t>Mermin</a:t>
            </a:r>
            <a:endParaRPr lang="en-US" sz="2000" dirty="0" smtClean="0"/>
          </a:p>
          <a:p>
            <a:r>
              <a:rPr lang="en-US" sz="2000" dirty="0" smtClean="0"/>
              <a:t>Iron Jawed Angels, </a:t>
            </a:r>
            <a:r>
              <a:rPr lang="en-US" sz="2000" dirty="0" err="1" smtClean="0"/>
              <a:t>Katja</a:t>
            </a:r>
            <a:r>
              <a:rPr lang="en-US" sz="2000" dirty="0" smtClean="0"/>
              <a:t> von </a:t>
            </a:r>
            <a:r>
              <a:rPr lang="en-US" sz="2000" dirty="0" err="1" smtClean="0"/>
              <a:t>Garnier</a:t>
            </a:r>
            <a:endParaRPr lang="en-US" sz="2000" dirty="0" smtClean="0"/>
          </a:p>
          <a:p>
            <a:r>
              <a:rPr lang="en-US" sz="2000" dirty="0" smtClean="0"/>
              <a:t>The Stoning of </a:t>
            </a:r>
            <a:r>
              <a:rPr lang="en-US" sz="2000" dirty="0" err="1" smtClean="0"/>
              <a:t>Sorya</a:t>
            </a:r>
            <a:r>
              <a:rPr lang="en-US" sz="2000" dirty="0" smtClean="0"/>
              <a:t> M., Zahra</a:t>
            </a:r>
          </a:p>
          <a:p>
            <a:r>
              <a:rPr lang="en-US" sz="2000" dirty="0" smtClean="0"/>
              <a:t>Lioness, Meg </a:t>
            </a:r>
            <a:r>
              <a:rPr lang="en-US" sz="2000" dirty="0" err="1" smtClean="0"/>
              <a:t>McLagan</a:t>
            </a:r>
            <a:r>
              <a:rPr lang="en-US" sz="2000" dirty="0" smtClean="0"/>
              <a:t> and </a:t>
            </a:r>
            <a:r>
              <a:rPr lang="en-US" sz="2000" dirty="0" err="1" smtClean="0"/>
              <a:t>Daria</a:t>
            </a:r>
            <a:r>
              <a:rPr lang="en-US" sz="2000" dirty="0" smtClean="0"/>
              <a:t> </a:t>
            </a:r>
            <a:r>
              <a:rPr lang="en-US" sz="2000" dirty="0" err="1" smtClean="0"/>
              <a:t>Sommers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traeus at coin.jpg"/>
          <p:cNvPicPr>
            <a:picLocks noGrp="1" noChangeAspect="1"/>
          </p:cNvPicPr>
          <p:nvPr>
            <p:ph idx="1"/>
          </p:nvPr>
        </p:nvPicPr>
        <p:blipFill>
          <a:blip r:embed="rId2" cstate="print"/>
          <a:stretch>
            <a:fillRect/>
          </a:stretch>
        </p:blipFill>
        <p:spPr>
          <a:xfrm>
            <a:off x="2743200" y="3352800"/>
            <a:ext cx="3891064" cy="2590800"/>
          </a:xfrm>
        </p:spPr>
      </p:pic>
      <p:sp>
        <p:nvSpPr>
          <p:cNvPr id="5" name="TextBox 4"/>
          <p:cNvSpPr txBox="1"/>
          <p:nvPr/>
        </p:nvSpPr>
        <p:spPr>
          <a:xfrm>
            <a:off x="1219200" y="838200"/>
            <a:ext cx="69342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decisive terrain is the human terrain. The people are the center of gravity. Only by providing them security and earning their trust and confidence can the Afghan government and ISAF prevail.” (General </a:t>
            </a:r>
            <a:r>
              <a:rPr lang="en-US" sz="2400" b="1" dirty="0" err="1" smtClean="0"/>
              <a:t>Petraeus</a:t>
            </a:r>
            <a:r>
              <a:rPr lang="en-US" sz="2400" b="1" dirty="0" smtClean="0"/>
              <a:t>, August 01, 2010)</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Command Guidance </a:t>
            </a:r>
            <a:br>
              <a:rPr lang="en-US" sz="3200" dirty="0" smtClean="0"/>
            </a:br>
            <a:r>
              <a:rPr lang="en-US" sz="3200" dirty="0" smtClean="0"/>
              <a:t>and Female Engagements</a:t>
            </a:r>
            <a:endParaRPr lang="en-US" sz="3200" dirty="0"/>
          </a:p>
        </p:txBody>
      </p:sp>
      <p:sp>
        <p:nvSpPr>
          <p:cNvPr id="3" name="Content Placeholder 2"/>
          <p:cNvSpPr>
            <a:spLocks noGrp="1"/>
          </p:cNvSpPr>
          <p:nvPr>
            <p:ph idx="1"/>
          </p:nvPr>
        </p:nvSpPr>
        <p:spPr/>
        <p:txBody>
          <a:bodyPr>
            <a:normAutofit/>
          </a:bodyPr>
          <a:lstStyle/>
          <a:p>
            <a:r>
              <a:rPr lang="en-US" sz="2400" dirty="0" smtClean="0"/>
              <a:t>HQ IJC//FRAGO/507-2010- 121037D+30 SEP 2010</a:t>
            </a:r>
          </a:p>
          <a:p>
            <a:pPr lvl="1"/>
            <a:r>
              <a:rPr lang="en-US" sz="2200" dirty="0" smtClean="0"/>
              <a:t>Key Tasks:</a:t>
            </a:r>
          </a:p>
          <a:p>
            <a:pPr marL="1087437" lvl="2" indent="-457200">
              <a:buAutoNum type="alphaLcParenBoth"/>
            </a:pPr>
            <a:r>
              <a:rPr lang="en-US" dirty="0" smtClean="0"/>
              <a:t>Conduct female engagement in support of BSO requirements.</a:t>
            </a:r>
          </a:p>
          <a:p>
            <a:pPr marL="1087437" lvl="2" indent="-457200">
              <a:buAutoNum type="alphaLcParenBoth"/>
            </a:pPr>
            <a:r>
              <a:rPr lang="en-US" dirty="0" smtClean="0"/>
              <a:t>Conduct female engagement to achieve campaign plan objectives.</a:t>
            </a:r>
          </a:p>
          <a:p>
            <a:pPr marL="1087437" lvl="2" indent="-457200">
              <a:buAutoNum type="alphaLcParenBoth"/>
            </a:pPr>
            <a:r>
              <a:rPr lang="en-US" dirty="0" smtClean="0"/>
              <a:t>Conduct female engagement in a culturally sensitive manner.</a:t>
            </a:r>
          </a:p>
          <a:p>
            <a:pPr marL="1087437" lvl="2" indent="-457200">
              <a:buAutoNum type="alphaLcParenBoth"/>
            </a:pPr>
            <a:r>
              <a:rPr lang="en-US" dirty="0" smtClean="0"/>
              <a:t>Support concerning </a:t>
            </a:r>
            <a:r>
              <a:rPr lang="en-US" dirty="0" err="1" smtClean="0"/>
              <a:t>GIRoA</a:t>
            </a:r>
            <a:r>
              <a:rPr lang="en-US" dirty="0" smtClean="0"/>
              <a:t> and Afghan female population.</a:t>
            </a:r>
          </a:p>
          <a:p>
            <a:pPr marL="1087437" lvl="2" indent="-457200">
              <a:buAutoNum type="alphaLcParenBoth"/>
            </a:pPr>
            <a:r>
              <a:rPr lang="en-US" dirty="0" smtClean="0"/>
              <a:t>Leverage the accepted influence of females with Afghan society.</a:t>
            </a:r>
          </a:p>
          <a:p>
            <a:r>
              <a:rPr lang="en-US" sz="2400" dirty="0" smtClean="0"/>
              <a:t>MG Campbell, HQ, CJTF-101 FRAGO 587- 51545OCT10</a:t>
            </a:r>
          </a:p>
          <a:p>
            <a:pPr lvl="1"/>
            <a:r>
              <a:rPr lang="en-US" sz="2000" dirty="0" smtClean="0"/>
              <a:t>TASK 1: Implementation of Female Engagement Support to </a:t>
            </a:r>
            <a:r>
              <a:rPr lang="en-US" sz="2000" dirty="0" err="1" smtClean="0"/>
              <a:t>GIRoA</a:t>
            </a:r>
            <a:r>
              <a:rPr lang="en-US" sz="2000" dirty="0" smtClean="0"/>
              <a:t>.</a:t>
            </a:r>
          </a:p>
          <a:p>
            <a:pPr lvl="1"/>
            <a:r>
              <a:rPr lang="en-US" sz="2000" dirty="0" smtClean="0"/>
              <a:t>TASK 2: Provide PRT Command </a:t>
            </a:r>
            <a:r>
              <a:rPr lang="en-US" sz="2000" dirty="0" err="1" smtClean="0"/>
              <a:t>BackBriefs</a:t>
            </a:r>
            <a:r>
              <a:rPr lang="en-US" sz="2000" dirty="0" smtClean="0"/>
              <a:t>.</a:t>
            </a:r>
          </a:p>
          <a:p>
            <a:pPr lvl="1"/>
            <a:r>
              <a:rPr lang="en-US" sz="2000" dirty="0" smtClean="0"/>
              <a:t>TASK 3: Command Information Tracker Due-outs.</a:t>
            </a:r>
          </a:p>
          <a:p>
            <a:r>
              <a:rPr lang="en-US" sz="2400" dirty="0" smtClean="0"/>
              <a:t>Brigades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Engage with Afghan Females?</a:t>
            </a:r>
            <a:endParaRPr lang="en-US" dirty="0"/>
          </a:p>
        </p:txBody>
      </p:sp>
      <p:sp>
        <p:nvSpPr>
          <p:cNvPr id="3" name="Content Placeholder 2"/>
          <p:cNvSpPr>
            <a:spLocks noGrp="1"/>
          </p:cNvSpPr>
          <p:nvPr>
            <p:ph idx="1"/>
          </p:nvPr>
        </p:nvSpPr>
        <p:spPr>
          <a:xfrm>
            <a:off x="304800" y="1295400"/>
            <a:ext cx="8839200" cy="5181600"/>
          </a:xfrm>
        </p:spPr>
        <p:txBody>
          <a:bodyPr>
            <a:normAutofit fontScale="92500"/>
          </a:bodyPr>
          <a:lstStyle/>
          <a:p>
            <a:r>
              <a:rPr lang="en-US" dirty="0" smtClean="0"/>
              <a:t>Female engagements are an integral component of  COIN by:</a:t>
            </a:r>
          </a:p>
          <a:p>
            <a:pPr lvl="1"/>
            <a:r>
              <a:rPr lang="en-US" sz="2200" dirty="0" smtClean="0"/>
              <a:t>Embracing &amp; understanding the missing 50% of the population.</a:t>
            </a:r>
          </a:p>
          <a:p>
            <a:pPr lvl="1"/>
            <a:r>
              <a:rPr lang="en-US" sz="2200" dirty="0" smtClean="0"/>
              <a:t>Building relationships with the Afghan women to earn their trust, give them confidence in </a:t>
            </a:r>
            <a:r>
              <a:rPr lang="en-US" sz="2200" dirty="0" err="1" smtClean="0"/>
              <a:t>GIRoA</a:t>
            </a:r>
            <a:r>
              <a:rPr lang="en-US" sz="2200" dirty="0" smtClean="0"/>
              <a:t>, and divide them from those that violate their constitutional rights.</a:t>
            </a:r>
          </a:p>
          <a:p>
            <a:pPr lvl="1"/>
            <a:r>
              <a:rPr lang="en-US" sz="2200" dirty="0" smtClean="0"/>
              <a:t>Empower them to have a voice and ownership in solutions for problems in their families, villages, country.</a:t>
            </a:r>
          </a:p>
          <a:p>
            <a:pPr lvl="1"/>
            <a:endParaRPr lang="en-US" sz="2200" dirty="0" smtClean="0"/>
          </a:p>
          <a:p>
            <a:r>
              <a:rPr lang="en-US" dirty="0" smtClean="0"/>
              <a:t>Desired </a:t>
            </a:r>
            <a:r>
              <a:rPr lang="en-US" dirty="0" err="1" smtClean="0"/>
              <a:t>Endstates</a:t>
            </a:r>
            <a:r>
              <a:rPr lang="en-US" dirty="0" smtClean="0"/>
              <a:t>:</a:t>
            </a:r>
          </a:p>
          <a:p>
            <a:pPr lvl="1"/>
            <a:r>
              <a:rPr lang="en-US" sz="2200" dirty="0" smtClean="0"/>
              <a:t>Women influence families/ communities not to support the Taliban.</a:t>
            </a:r>
          </a:p>
          <a:p>
            <a:pPr lvl="1"/>
            <a:r>
              <a:rPr lang="en-US" sz="2200" dirty="0" smtClean="0"/>
              <a:t>Women influence others (women) to demand basic services from the local government (with coalition force support).</a:t>
            </a:r>
          </a:p>
          <a:p>
            <a:pPr lvl="1"/>
            <a:r>
              <a:rPr lang="en-US" sz="2200" dirty="0" smtClean="0"/>
              <a:t>Women influence family and community members to support </a:t>
            </a:r>
            <a:r>
              <a:rPr lang="en-US" sz="2200" dirty="0" err="1" smtClean="0"/>
              <a:t>GIRoA</a:t>
            </a:r>
            <a:r>
              <a:rPr lang="en-US" sz="2200" dirty="0" smtClean="0"/>
              <a:t>.</a:t>
            </a:r>
          </a:p>
          <a:p>
            <a:pPr lvl="1"/>
            <a:r>
              <a:rPr lang="en-US" sz="2200" dirty="0" smtClean="0"/>
              <a:t>Women do not support/ enable the insurgency.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HPIM0430.JPG"/>
          <p:cNvPicPr>
            <a:picLocks noChangeAspect="1"/>
          </p:cNvPicPr>
          <p:nvPr/>
        </p:nvPicPr>
        <p:blipFill>
          <a:blip r:embed="rId2" cstate="print"/>
          <a:stretch>
            <a:fillRect/>
          </a:stretch>
        </p:blipFill>
        <p:spPr>
          <a:xfrm>
            <a:off x="5486400" y="4419600"/>
            <a:ext cx="2641600" cy="1981200"/>
          </a:xfrm>
          <a:prstGeom prst="rect">
            <a:avLst/>
          </a:prstGeom>
        </p:spPr>
      </p:pic>
      <p:sp>
        <p:nvSpPr>
          <p:cNvPr id="2" name="Title 1"/>
          <p:cNvSpPr>
            <a:spLocks noGrp="1"/>
          </p:cNvSpPr>
          <p:nvPr>
            <p:ph type="title"/>
          </p:nvPr>
        </p:nvSpPr>
        <p:spPr/>
        <p:txBody>
          <a:bodyPr/>
          <a:lstStyle/>
          <a:p>
            <a:pPr algn="ctr"/>
            <a:r>
              <a:rPr lang="en-US" dirty="0" smtClean="0"/>
              <a:t>What is a “Female Engagement Team”?</a:t>
            </a:r>
            <a:endParaRPr lang="en-US" dirty="0"/>
          </a:p>
        </p:txBody>
      </p:sp>
      <p:sp>
        <p:nvSpPr>
          <p:cNvPr id="3" name="Content Placeholder 2"/>
          <p:cNvSpPr>
            <a:spLocks noGrp="1"/>
          </p:cNvSpPr>
          <p:nvPr>
            <p:ph idx="1"/>
          </p:nvPr>
        </p:nvSpPr>
        <p:spPr>
          <a:xfrm>
            <a:off x="381000" y="1295400"/>
            <a:ext cx="5791200" cy="5181600"/>
          </a:xfrm>
        </p:spPr>
        <p:txBody>
          <a:bodyPr>
            <a:normAutofit/>
          </a:bodyPr>
          <a:lstStyle/>
          <a:p>
            <a:r>
              <a:rPr lang="en-US" sz="2400" dirty="0" smtClean="0"/>
              <a:t>Formally trained team of females that work with Afghan women and children to meet the Command’s goals.</a:t>
            </a:r>
          </a:p>
          <a:p>
            <a:endParaRPr lang="en-US" sz="2400" dirty="0" smtClean="0"/>
          </a:p>
          <a:p>
            <a:r>
              <a:rPr lang="en-US" sz="2400" dirty="0" smtClean="0"/>
              <a:t>Minimum 2 females per mission</a:t>
            </a:r>
          </a:p>
          <a:p>
            <a:r>
              <a:rPr lang="en-US" sz="2400" dirty="0" smtClean="0"/>
              <a:t>Essential to have a female linguist</a:t>
            </a:r>
          </a:p>
          <a:p>
            <a:r>
              <a:rPr lang="en-US" sz="2400" dirty="0" smtClean="0"/>
              <a:t>Tailored to BSO needs</a:t>
            </a:r>
          </a:p>
          <a:p>
            <a:endParaRPr lang="en-US" sz="2400" dirty="0" smtClean="0"/>
          </a:p>
          <a:p>
            <a:r>
              <a:rPr lang="en-US" sz="2400" dirty="0" smtClean="0"/>
              <a:t>If possible:</a:t>
            </a:r>
          </a:p>
          <a:p>
            <a:pPr lvl="1"/>
            <a:r>
              <a:rPr lang="en-US" sz="2200" dirty="0" smtClean="0"/>
              <a:t>Female medic</a:t>
            </a:r>
            <a:endParaRPr lang="en-US" dirty="0" smtClean="0"/>
          </a:p>
          <a:p>
            <a:pPr lvl="1"/>
            <a:r>
              <a:rPr lang="en-US" sz="2200" dirty="0" smtClean="0"/>
              <a:t>ANSF female partners</a:t>
            </a:r>
            <a:endParaRPr lang="en-US" dirty="0"/>
          </a:p>
          <a:p>
            <a:pPr lvl="1"/>
            <a:r>
              <a:rPr lang="en-US" sz="2200" dirty="0" smtClean="0"/>
              <a:t>Female </a:t>
            </a:r>
            <a:r>
              <a:rPr lang="en-US" sz="2200" dirty="0" err="1" smtClean="0"/>
              <a:t>GIRoA</a:t>
            </a:r>
            <a:r>
              <a:rPr lang="en-US" sz="2200" dirty="0" smtClean="0"/>
              <a:t> officials</a:t>
            </a:r>
          </a:p>
        </p:txBody>
      </p:sp>
      <p:pic>
        <p:nvPicPr>
          <p:cNvPr id="6" name="Picture 5" descr="Parwan Shura (225).JPG"/>
          <p:cNvPicPr>
            <a:picLocks noChangeAspect="1"/>
          </p:cNvPicPr>
          <p:nvPr/>
        </p:nvPicPr>
        <p:blipFill>
          <a:blip r:embed="rId3" cstate="print"/>
          <a:stretch>
            <a:fillRect/>
          </a:stretch>
        </p:blipFill>
        <p:spPr>
          <a:xfrm>
            <a:off x="5943600" y="2514600"/>
            <a:ext cx="2616200" cy="1962150"/>
          </a:xfrm>
          <a:prstGeom prst="rect">
            <a:avLst/>
          </a:prstGeom>
        </p:spPr>
      </p:pic>
      <p:pic>
        <p:nvPicPr>
          <p:cNvPr id="4" name="Picture 3" descr="2009%20afghanistan%20hudak%20girls%20in%20school_medium.jpg"/>
          <p:cNvPicPr>
            <a:picLocks noChangeAspect="1"/>
          </p:cNvPicPr>
          <p:nvPr/>
        </p:nvPicPr>
        <p:blipFill>
          <a:blip r:embed="rId4" cstate="print"/>
          <a:stretch>
            <a:fillRect/>
          </a:stretch>
        </p:blipFill>
        <p:spPr>
          <a:xfrm>
            <a:off x="6248400" y="914400"/>
            <a:ext cx="2635488" cy="1752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Requirements for FET Members</a:t>
            </a:r>
            <a:endParaRPr lang="en-US" dirty="0"/>
          </a:p>
        </p:txBody>
      </p:sp>
      <p:sp>
        <p:nvSpPr>
          <p:cNvPr id="3" name="Content Placeholder 2"/>
          <p:cNvSpPr>
            <a:spLocks noGrp="1"/>
          </p:cNvSpPr>
          <p:nvPr>
            <p:ph idx="1"/>
          </p:nvPr>
        </p:nvSpPr>
        <p:spPr>
          <a:xfrm>
            <a:off x="381000" y="1295400"/>
            <a:ext cx="2667000" cy="5181600"/>
          </a:xfrm>
        </p:spPr>
        <p:txBody>
          <a:bodyPr>
            <a:normAutofit fontScale="92500" lnSpcReduction="10000"/>
          </a:bodyPr>
          <a:lstStyle/>
          <a:p>
            <a:pPr>
              <a:buNone/>
            </a:pPr>
            <a:r>
              <a:rPr lang="en-US" u="sng" dirty="0" smtClean="0"/>
              <a:t>Top 5:</a:t>
            </a:r>
          </a:p>
          <a:p>
            <a:r>
              <a:rPr lang="en-US" dirty="0" smtClean="0"/>
              <a:t>Volunteer</a:t>
            </a:r>
          </a:p>
          <a:p>
            <a:r>
              <a:rPr lang="en-US" dirty="0" smtClean="0"/>
              <a:t>Mature</a:t>
            </a:r>
          </a:p>
          <a:p>
            <a:r>
              <a:rPr lang="en-US" dirty="0" smtClean="0"/>
              <a:t>Adaptive</a:t>
            </a:r>
          </a:p>
          <a:p>
            <a:r>
              <a:rPr lang="en-US" dirty="0" smtClean="0"/>
              <a:t>Patient</a:t>
            </a:r>
          </a:p>
          <a:p>
            <a:r>
              <a:rPr lang="en-US" dirty="0" smtClean="0"/>
              <a:t>Motivated</a:t>
            </a:r>
          </a:p>
          <a:p>
            <a:endParaRPr lang="en-US" dirty="0" smtClean="0"/>
          </a:p>
          <a:p>
            <a:pPr>
              <a:buNone/>
            </a:pPr>
            <a:r>
              <a:rPr lang="en-US" u="sng" dirty="0" smtClean="0"/>
              <a:t>Other:</a:t>
            </a:r>
          </a:p>
          <a:p>
            <a:r>
              <a:rPr lang="en-US" dirty="0" smtClean="0"/>
              <a:t>Creative</a:t>
            </a:r>
          </a:p>
          <a:p>
            <a:r>
              <a:rPr lang="en-US" dirty="0" smtClean="0"/>
              <a:t>Empathetic</a:t>
            </a:r>
          </a:p>
          <a:p>
            <a:r>
              <a:rPr lang="en-US" dirty="0" smtClean="0"/>
              <a:t>Appropriate Rank</a:t>
            </a:r>
          </a:p>
          <a:p>
            <a:endParaRPr lang="en-US" dirty="0" smtClean="0"/>
          </a:p>
          <a:p>
            <a:endParaRPr lang="en-US" dirty="0" smtClean="0"/>
          </a:p>
          <a:p>
            <a:endParaRPr lang="en-US" dirty="0"/>
          </a:p>
        </p:txBody>
      </p:sp>
      <p:pic>
        <p:nvPicPr>
          <p:cNvPr id="4" name="Picture 3" descr="hospital pic (64).jpg"/>
          <p:cNvPicPr>
            <a:picLocks noChangeAspect="1"/>
          </p:cNvPicPr>
          <p:nvPr/>
        </p:nvPicPr>
        <p:blipFill>
          <a:blip r:embed="rId3" cstate="print"/>
          <a:stretch>
            <a:fillRect/>
          </a:stretch>
        </p:blipFill>
        <p:spPr>
          <a:xfrm>
            <a:off x="7162800" y="1066800"/>
            <a:ext cx="1625600" cy="2438400"/>
          </a:xfrm>
          <a:prstGeom prst="rect">
            <a:avLst/>
          </a:prstGeom>
        </p:spPr>
      </p:pic>
      <p:pic>
        <p:nvPicPr>
          <p:cNvPr id="5" name="Picture 4" descr="Payne's visit.JPG"/>
          <p:cNvPicPr>
            <a:picLocks noChangeAspect="1"/>
          </p:cNvPicPr>
          <p:nvPr/>
        </p:nvPicPr>
        <p:blipFill>
          <a:blip r:embed="rId4" cstate="print"/>
          <a:stretch>
            <a:fillRect/>
          </a:stretch>
        </p:blipFill>
        <p:spPr>
          <a:xfrm>
            <a:off x="5029200" y="1066800"/>
            <a:ext cx="1828800" cy="2438400"/>
          </a:xfrm>
          <a:prstGeom prst="rect">
            <a:avLst/>
          </a:prstGeom>
        </p:spPr>
      </p:pic>
      <p:pic>
        <p:nvPicPr>
          <p:cNvPr id="6" name="Picture 5" descr="OCt 14 (16).JPG"/>
          <p:cNvPicPr>
            <a:picLocks noChangeAspect="1"/>
          </p:cNvPicPr>
          <p:nvPr/>
        </p:nvPicPr>
        <p:blipFill>
          <a:blip r:embed="rId5" cstate="print"/>
          <a:stretch>
            <a:fillRect/>
          </a:stretch>
        </p:blipFill>
        <p:spPr>
          <a:xfrm>
            <a:off x="2819400" y="1066800"/>
            <a:ext cx="1828800" cy="2438400"/>
          </a:xfrm>
          <a:prstGeom prst="rect">
            <a:avLst/>
          </a:prstGeom>
        </p:spPr>
      </p:pic>
      <p:pic>
        <p:nvPicPr>
          <p:cNvPr id="7" name="Picture 6" descr="IMG_0204.JPG"/>
          <p:cNvPicPr>
            <a:picLocks noChangeAspect="1"/>
          </p:cNvPicPr>
          <p:nvPr/>
        </p:nvPicPr>
        <p:blipFill>
          <a:blip r:embed="rId6" cstate="print"/>
          <a:stretch>
            <a:fillRect/>
          </a:stretch>
        </p:blipFill>
        <p:spPr>
          <a:xfrm>
            <a:off x="5943600" y="3810000"/>
            <a:ext cx="2984500" cy="2240759"/>
          </a:xfrm>
          <a:prstGeom prst="rect">
            <a:avLst/>
          </a:prstGeom>
        </p:spPr>
      </p:pic>
      <p:pic>
        <p:nvPicPr>
          <p:cNvPr id="10" name="Picture 9" descr="Oct 21 Hospital (27).JPG"/>
          <p:cNvPicPr>
            <a:picLocks noChangeAspect="1"/>
          </p:cNvPicPr>
          <p:nvPr/>
        </p:nvPicPr>
        <p:blipFill>
          <a:blip r:embed="rId7" cstate="print"/>
          <a:stretch>
            <a:fillRect/>
          </a:stretch>
        </p:blipFill>
        <p:spPr>
          <a:xfrm>
            <a:off x="2895600" y="3810000"/>
            <a:ext cx="2946400" cy="2209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FET Training</a:t>
            </a:r>
            <a:endParaRPr lang="en-US" dirty="0"/>
          </a:p>
        </p:txBody>
      </p:sp>
      <p:sp>
        <p:nvSpPr>
          <p:cNvPr id="3" name="Content Placeholder 2"/>
          <p:cNvSpPr>
            <a:spLocks noGrp="1"/>
          </p:cNvSpPr>
          <p:nvPr>
            <p:ph idx="1"/>
          </p:nvPr>
        </p:nvSpPr>
        <p:spPr>
          <a:xfrm>
            <a:off x="304800" y="1295400"/>
            <a:ext cx="5486400" cy="5181600"/>
          </a:xfrm>
        </p:spPr>
        <p:txBody>
          <a:bodyPr>
            <a:normAutofit fontScale="92500" lnSpcReduction="20000"/>
          </a:bodyPr>
          <a:lstStyle/>
          <a:p>
            <a:r>
              <a:rPr lang="en-US" sz="2400" dirty="0" smtClean="0"/>
              <a:t>IJC Directives 507-2010</a:t>
            </a:r>
          </a:p>
          <a:p>
            <a:pPr lvl="1"/>
            <a:r>
              <a:rPr lang="en-US" sz="2200" dirty="0" smtClean="0"/>
              <a:t>Engagement techniques (6 hrs)</a:t>
            </a:r>
          </a:p>
          <a:p>
            <a:pPr lvl="1"/>
            <a:r>
              <a:rPr lang="en-US" sz="2200" dirty="0" smtClean="0"/>
              <a:t>Cultural Sensitivity (5 hrs)</a:t>
            </a:r>
          </a:p>
          <a:p>
            <a:pPr lvl="1"/>
            <a:r>
              <a:rPr lang="en-US" sz="2200" dirty="0" smtClean="0"/>
              <a:t>Language-Dari/ Pashto (10 hrs)</a:t>
            </a:r>
          </a:p>
          <a:p>
            <a:pPr lvl="1"/>
            <a:r>
              <a:rPr lang="en-US" sz="2200" dirty="0" smtClean="0"/>
              <a:t>Information Collections/ Reporting (6 hrs)</a:t>
            </a:r>
          </a:p>
          <a:p>
            <a:pPr lvl="1"/>
            <a:r>
              <a:rPr lang="en-US" sz="2200" dirty="0" smtClean="0"/>
              <a:t>Tactical Patrolling, Movements, basic defensive skills (within unit)</a:t>
            </a:r>
          </a:p>
          <a:p>
            <a:pPr lvl="1"/>
            <a:r>
              <a:rPr lang="en-US" sz="2200" dirty="0" smtClean="0"/>
              <a:t>Practical Examination (3 hrs)</a:t>
            </a:r>
          </a:p>
          <a:p>
            <a:r>
              <a:rPr lang="en-US" sz="2400" dirty="0" smtClean="0"/>
              <a:t>Expanded Topics</a:t>
            </a:r>
          </a:p>
          <a:p>
            <a:pPr lvl="1"/>
            <a:r>
              <a:rPr lang="en-US" sz="2200" dirty="0" smtClean="0"/>
              <a:t>CERP/ NGOs in AO (2 hrs)</a:t>
            </a:r>
          </a:p>
          <a:p>
            <a:pPr lvl="1"/>
            <a:r>
              <a:rPr lang="en-US" sz="2200" dirty="0" smtClean="0"/>
              <a:t>Medical Care in Villages (2 hrs)</a:t>
            </a:r>
          </a:p>
          <a:p>
            <a:pPr lvl="1"/>
            <a:r>
              <a:rPr lang="en-US" sz="2200" dirty="0" smtClean="0"/>
              <a:t>Practical Study at hospital (6 hrs)</a:t>
            </a:r>
          </a:p>
          <a:p>
            <a:r>
              <a:rPr lang="en-US" sz="2400" dirty="0" smtClean="0"/>
              <a:t>Important Issues:</a:t>
            </a:r>
          </a:p>
          <a:p>
            <a:pPr lvl="1"/>
            <a:r>
              <a:rPr lang="en-US" dirty="0" smtClean="0"/>
              <a:t>Kinetic </a:t>
            </a:r>
            <a:r>
              <a:rPr lang="en-US" dirty="0" err="1" smtClean="0"/>
              <a:t>vs</a:t>
            </a:r>
            <a:r>
              <a:rPr lang="en-US" dirty="0" smtClean="0"/>
              <a:t> </a:t>
            </a:r>
            <a:r>
              <a:rPr lang="en-US" dirty="0" err="1" smtClean="0"/>
              <a:t>nonkinetic</a:t>
            </a:r>
            <a:r>
              <a:rPr lang="en-US" dirty="0" smtClean="0"/>
              <a:t> missions</a:t>
            </a:r>
          </a:p>
          <a:p>
            <a:pPr lvl="1"/>
            <a:r>
              <a:rPr lang="en-US" dirty="0" smtClean="0"/>
              <a:t>Physical demands</a:t>
            </a:r>
          </a:p>
          <a:p>
            <a:pPr lvl="1"/>
            <a:r>
              <a:rPr lang="en-US" dirty="0" smtClean="0"/>
              <a:t>Psychological  demands</a:t>
            </a:r>
          </a:p>
          <a:p>
            <a:pPr lvl="1"/>
            <a:endParaRPr lang="en-US" dirty="0"/>
          </a:p>
        </p:txBody>
      </p:sp>
      <p:pic>
        <p:nvPicPr>
          <p:cNvPr id="5" name="Picture 4" descr="grad.BMP"/>
          <p:cNvPicPr>
            <a:picLocks noChangeAspect="1"/>
          </p:cNvPicPr>
          <p:nvPr/>
        </p:nvPicPr>
        <p:blipFill>
          <a:blip r:embed="rId2" cstate="print"/>
          <a:stretch>
            <a:fillRect/>
          </a:stretch>
        </p:blipFill>
        <p:spPr>
          <a:xfrm>
            <a:off x="5867400" y="3581400"/>
            <a:ext cx="3161872" cy="2107915"/>
          </a:xfrm>
          <a:prstGeom prst="rect">
            <a:avLst/>
          </a:prstGeom>
        </p:spPr>
      </p:pic>
      <p:pic>
        <p:nvPicPr>
          <p:cNvPr id="6" name="Picture 5" descr="HPIM0256.JPG"/>
          <p:cNvPicPr>
            <a:picLocks noChangeAspect="1"/>
          </p:cNvPicPr>
          <p:nvPr/>
        </p:nvPicPr>
        <p:blipFill>
          <a:blip r:embed="rId3" cstate="print"/>
          <a:stretch>
            <a:fillRect/>
          </a:stretch>
        </p:blipFill>
        <p:spPr>
          <a:xfrm>
            <a:off x="5867400" y="990600"/>
            <a:ext cx="3149600" cy="2362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Reporting Requirements</a:t>
            </a:r>
            <a:endParaRPr lang="en-US" dirty="0"/>
          </a:p>
        </p:txBody>
      </p:sp>
      <p:sp>
        <p:nvSpPr>
          <p:cNvPr id="3" name="Content Placeholder 2"/>
          <p:cNvSpPr>
            <a:spLocks noGrp="1"/>
          </p:cNvSpPr>
          <p:nvPr>
            <p:ph idx="1"/>
          </p:nvPr>
        </p:nvSpPr>
        <p:spPr/>
        <p:txBody>
          <a:bodyPr/>
          <a:lstStyle/>
          <a:p>
            <a:r>
              <a:rPr lang="en-US" dirty="0" smtClean="0"/>
              <a:t>HQ CJTF-101 OPORD 10-01</a:t>
            </a:r>
          </a:p>
          <a:p>
            <a:pPr lvl="1"/>
            <a:r>
              <a:rPr lang="en-US" sz="2000" dirty="0" smtClean="0"/>
              <a:t>October 15, 2010 FRAGO 587 to CJTF-101 OPORD 10-01</a:t>
            </a:r>
          </a:p>
          <a:p>
            <a:pPr lvl="2"/>
            <a:r>
              <a:rPr lang="en-US" sz="1600" dirty="0" smtClean="0"/>
              <a:t>CIDNE</a:t>
            </a:r>
          </a:p>
          <a:p>
            <a:pPr lvl="2"/>
            <a:r>
              <a:rPr lang="en-US" sz="1600" dirty="0" smtClean="0"/>
              <a:t>WORD docs to POC (monthly reporting)</a:t>
            </a:r>
          </a:p>
          <a:p>
            <a:pPr lvl="1"/>
            <a:r>
              <a:rPr lang="en-US" sz="2000" dirty="0" smtClean="0"/>
              <a:t>Relevant event information, atmospherics, future events, lessons learned, way forward</a:t>
            </a:r>
          </a:p>
          <a:p>
            <a:pPr lvl="1"/>
            <a:r>
              <a:rPr lang="en-US" sz="2000" dirty="0" smtClean="0"/>
              <a:t>Division Weekly Rollup to IJC and above</a:t>
            </a:r>
          </a:p>
          <a:p>
            <a:pPr lvl="1"/>
            <a:r>
              <a:rPr lang="en-US" sz="2000" dirty="0" smtClean="0"/>
              <a:t>Information versus Intelligence</a:t>
            </a:r>
          </a:p>
          <a:p>
            <a:r>
              <a:rPr lang="en-US" dirty="0" smtClean="0"/>
              <a:t>Information Sharing vertically and horizontally</a:t>
            </a:r>
          </a:p>
          <a:p>
            <a:r>
              <a:rPr lang="en-US" dirty="0" smtClean="0"/>
              <a:t>Shared in a timely manner</a:t>
            </a:r>
          </a:p>
          <a:p>
            <a:pPr>
              <a:buNone/>
            </a:pPr>
            <a:endParaRPr lang="en-US" dirty="0" smtClean="0"/>
          </a:p>
          <a:p>
            <a:endParaRPr lang="en-US" dirty="0"/>
          </a:p>
        </p:txBody>
      </p:sp>
      <p:sp>
        <p:nvSpPr>
          <p:cNvPr id="4" name="TextBox 3"/>
          <p:cNvSpPr txBox="1"/>
          <p:nvPr/>
        </p:nvSpPr>
        <p:spPr>
          <a:xfrm>
            <a:off x="990600" y="5334000"/>
            <a:ext cx="6934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“Success requires communication, collaboration, and cooperation.” (General </a:t>
            </a:r>
            <a:r>
              <a:rPr lang="en-US" sz="2400" b="1" dirty="0" err="1" smtClean="0"/>
              <a:t>McChrystal</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 for Men and FETs</a:t>
            </a:r>
            <a:endParaRPr lang="en-US" dirty="0"/>
          </a:p>
        </p:txBody>
      </p:sp>
      <p:pic>
        <p:nvPicPr>
          <p:cNvPr id="5" name="Content Placeholder 4" descr="Oct 17 (22).JPG"/>
          <p:cNvPicPr>
            <a:picLocks noGrp="1" noChangeAspect="1"/>
          </p:cNvPicPr>
          <p:nvPr>
            <p:ph sz="half" idx="1"/>
          </p:nvPr>
        </p:nvPicPr>
        <p:blipFill>
          <a:blip r:embed="rId2" cstate="print"/>
          <a:stretch>
            <a:fillRect/>
          </a:stretch>
        </p:blipFill>
        <p:spPr>
          <a:xfrm>
            <a:off x="914400" y="1295400"/>
            <a:ext cx="3200400" cy="2400300"/>
          </a:xfrm>
          <a:prstGeom prst="rect">
            <a:avLst/>
          </a:prstGeom>
        </p:spPr>
      </p:pic>
      <p:sp>
        <p:nvSpPr>
          <p:cNvPr id="7" name="Content Placeholder 6"/>
          <p:cNvSpPr>
            <a:spLocks noGrp="1"/>
          </p:cNvSpPr>
          <p:nvPr>
            <p:ph sz="half" idx="10"/>
          </p:nvPr>
        </p:nvSpPr>
        <p:spPr>
          <a:xfrm>
            <a:off x="4267200" y="1143000"/>
            <a:ext cx="4724400" cy="5257800"/>
          </a:xfrm>
        </p:spPr>
        <p:txBody>
          <a:bodyPr>
            <a:normAutofit/>
          </a:bodyPr>
          <a:lstStyle/>
          <a:p>
            <a:r>
              <a:rPr lang="en-US" dirty="0" smtClean="0"/>
              <a:t>Include Tribal Elders/ Mullahs</a:t>
            </a:r>
          </a:p>
          <a:p>
            <a:pPr lvl="1"/>
            <a:r>
              <a:rPr lang="en-US" dirty="0" smtClean="0"/>
              <a:t>Understanding Afghan Rights</a:t>
            </a:r>
          </a:p>
          <a:p>
            <a:r>
              <a:rPr lang="en-US" dirty="0" smtClean="0"/>
              <a:t>Include husbands/ brothers/ uncles</a:t>
            </a:r>
          </a:p>
          <a:p>
            <a:pPr lvl="1"/>
            <a:r>
              <a:rPr lang="en-US" dirty="0" smtClean="0"/>
              <a:t>Understanding Resources</a:t>
            </a:r>
          </a:p>
          <a:p>
            <a:r>
              <a:rPr lang="en-US" dirty="0" smtClean="0"/>
              <a:t>Empower the women through the men</a:t>
            </a:r>
          </a:p>
          <a:p>
            <a:r>
              <a:rPr lang="en-US" dirty="0" smtClean="0"/>
              <a:t>Opportunity to identify the needs of the Family and Village </a:t>
            </a:r>
          </a:p>
          <a:p>
            <a:endParaRPr lang="en-US" dirty="0" smtClean="0"/>
          </a:p>
          <a:p>
            <a:endParaRPr lang="en-US" dirty="0"/>
          </a:p>
        </p:txBody>
      </p:sp>
      <p:pic>
        <p:nvPicPr>
          <p:cNvPr id="6" name="Picture 5" descr="Oct 21 Hospital (14).JPG"/>
          <p:cNvPicPr>
            <a:picLocks noChangeAspect="1"/>
          </p:cNvPicPr>
          <p:nvPr/>
        </p:nvPicPr>
        <p:blipFill>
          <a:blip r:embed="rId3" cstate="print"/>
          <a:stretch>
            <a:fillRect/>
          </a:stretch>
        </p:blipFill>
        <p:spPr>
          <a:xfrm>
            <a:off x="990600" y="3810000"/>
            <a:ext cx="3124200" cy="23431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12061</TotalTime>
  <Words>826</Words>
  <Application>Microsoft Office PowerPoint</Application>
  <PresentationFormat>On-screen Show (4:3)</PresentationFormat>
  <Paragraphs>201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PowerPoint Presentation</vt:lpstr>
      <vt:lpstr>PowerPoint Presentation</vt:lpstr>
      <vt:lpstr>Command Guidance  and Female Engagements</vt:lpstr>
      <vt:lpstr>Why Engage with Afghan Females?</vt:lpstr>
      <vt:lpstr>What is a “Female Engagement Team”?</vt:lpstr>
      <vt:lpstr>Requirements for FET Members</vt:lpstr>
      <vt:lpstr>Current FET Training</vt:lpstr>
      <vt:lpstr>Reporting Requirements</vt:lpstr>
      <vt:lpstr>Place for Men and FETs</vt:lpstr>
      <vt:lpstr>PRTs and FETs</vt:lpstr>
      <vt:lpstr>What to expect in your AO</vt:lpstr>
      <vt:lpstr>Female Engagement Teams</vt:lpstr>
      <vt:lpstr>PowerPoint Presentation</vt:lpstr>
      <vt:lpstr>POC:</vt:lpstr>
      <vt:lpstr>Recommended Reading/ Viewing</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terms:created xsi:type="dcterms:W3CDTF">2010-12-18T01:01:44Z</dcterms:created>
  <dcterms:modified xsi:type="dcterms:W3CDTF">2011-01-03T22:36:07Z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1090917</vt:lpwstr>
  </property>
  <property fmtid="{D5CDD505-2E9C-101B-9397-08002B2CF9AE}" pid="3" name="NXPowerLiteVersion">
    <vt:lpwstr>D4.1.4</vt:lpwstr>
  </property>
</Properties>
</file>